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9"/>
  </p:notesMasterIdLst>
  <p:sldIdLst>
    <p:sldId id="513" r:id="rId2"/>
    <p:sldId id="759" r:id="rId3"/>
    <p:sldId id="788" r:id="rId4"/>
    <p:sldId id="790" r:id="rId5"/>
    <p:sldId id="927" r:id="rId6"/>
    <p:sldId id="886" r:id="rId7"/>
    <p:sldId id="792" r:id="rId8"/>
    <p:sldId id="881" r:id="rId9"/>
    <p:sldId id="930" r:id="rId10"/>
    <p:sldId id="795" r:id="rId11"/>
    <p:sldId id="1075" r:id="rId12"/>
    <p:sldId id="1076" r:id="rId13"/>
    <p:sldId id="812" r:id="rId14"/>
    <p:sldId id="960" r:id="rId15"/>
    <p:sldId id="1067" r:id="rId16"/>
    <p:sldId id="1068" r:id="rId17"/>
    <p:sldId id="808" r:id="rId18"/>
    <p:sldId id="961" r:id="rId19"/>
    <p:sldId id="932" r:id="rId20"/>
    <p:sldId id="1069" r:id="rId21"/>
    <p:sldId id="1070" r:id="rId22"/>
    <p:sldId id="771" r:id="rId23"/>
    <p:sldId id="865" r:id="rId24"/>
    <p:sldId id="934" r:id="rId25"/>
    <p:sldId id="1071" r:id="rId26"/>
    <p:sldId id="935" r:id="rId27"/>
    <p:sldId id="964" r:id="rId28"/>
    <p:sldId id="936" r:id="rId29"/>
    <p:sldId id="937" r:id="rId30"/>
    <p:sldId id="1066" r:id="rId31"/>
    <p:sldId id="1072" r:id="rId32"/>
    <p:sldId id="1073" r:id="rId33"/>
    <p:sldId id="1074" r:id="rId34"/>
    <p:sldId id="939" r:id="rId35"/>
    <p:sldId id="940" r:id="rId36"/>
    <p:sldId id="941" r:id="rId37"/>
    <p:sldId id="874" r:id="rId38"/>
  </p:sldIdLst>
  <p:sldSz cx="9144000" cy="5143500" type="screen16x9"/>
  <p:notesSz cx="6858000" cy="9144000"/>
  <p:custDataLst>
    <p:tags r:id="rId4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 id="5" name="Administrator" initials="A" lastIdx="1" clrIdx="5">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75956" autoAdjust="0"/>
  </p:normalViewPr>
  <p:slideViewPr>
    <p:cSldViewPr snapToGrid="0" showGuides="1">
      <p:cViewPr varScale="1">
        <p:scale>
          <a:sx n="73" d="100"/>
          <a:sy n="73" d="100"/>
        </p:scale>
        <p:origin x="704" y="52"/>
      </p:cViewPr>
      <p:guideLst>
        <p:guide orient="horz" pos="1620"/>
        <p:guide pos="336"/>
      </p:guideLst>
    </p:cSldViewPr>
  </p:slideViewPr>
  <p:outlineViewPr>
    <p:cViewPr>
      <p:scale>
        <a:sx n="33" d="100"/>
        <a:sy n="33" d="100"/>
      </p:scale>
      <p:origin x="0" y="-226704"/>
    </p:cViewPr>
  </p:outlineViewPr>
  <p:notesTextViewPr>
    <p:cViewPr>
      <p:scale>
        <a:sx n="3" d="2"/>
        <a:sy n="3" d="2"/>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6-03-09T16:35:02.677"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3/11/2026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352558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92018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85000"/>
              </a:lnSpc>
              <a:spcBef>
                <a:spcPct val="30000"/>
              </a:spcBef>
            </a:pPr>
            <a:endParaRPr lang="en-US" sz="160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lnSpc>
                <a:spcPct val="85000"/>
              </a:lnSpc>
              <a:spcBef>
                <a:spcPct val="30000"/>
              </a:spcBef>
            </a:pPr>
            <a:r>
              <a:rPr lang="en-US" sz="1600" dirty="0"/>
              <a:t>Why is HTTPS recommended over HTTP on websites such as banks or online stores?</a:t>
            </a:r>
          </a:p>
          <a:p>
            <a:pPr marL="0" lvl="2">
              <a:lnSpc>
                <a:spcPct val="85000"/>
              </a:lnSpc>
              <a:spcBef>
                <a:spcPct val="30000"/>
              </a:spcBef>
            </a:pPr>
            <a:r>
              <a:rPr lang="en-US" sz="1600" dirty="0"/>
              <a:t>What are the three common HTTP message types?</a:t>
            </a:r>
          </a:p>
          <a:p>
            <a:pPr marL="0" lvl="2">
              <a:lnSpc>
                <a:spcPct val="85000"/>
              </a:lnSpc>
              <a:spcBef>
                <a:spcPct val="30000"/>
              </a:spcBef>
            </a:pPr>
            <a:r>
              <a:rPr lang="en-US" sz="1600" dirty="0"/>
              <a:t>What is the difference between POP3 and IMAP?</a:t>
            </a:r>
          </a:p>
          <a:p>
            <a:pPr marL="0">
              <a:lnSpc>
                <a:spcPct val="80000"/>
              </a:lnSpc>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endParaRPr lang="en-US" dirty="0">
              <a:latin typeface="Arial" charset="0"/>
            </a:endParaRP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endParaRPr lang="en-US" dirty="0">
              <a:latin typeface="Arial" charset="0"/>
            </a:endParaRP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algn="thaiDist">
              <a:lnSpc>
                <a:spcPct val="85000"/>
              </a:lnSpc>
              <a:spcBef>
                <a:spcPct val="30000"/>
              </a:spcBef>
            </a:pPr>
            <a:endParaRPr lang="en-US" sz="1600"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lnSpc>
                <a:spcPct val="85000"/>
              </a:lnSpc>
              <a:spcBef>
                <a:spcPct val="30000"/>
              </a:spcBef>
              <a:buFont typeface="Arial" panose="020B0604020202020204" pitchFamily="34" charset="0"/>
              <a:buNone/>
            </a:pPr>
            <a:r>
              <a:rPr lang="en-US" sz="1600" dirty="0"/>
              <a:t>What are some protocols at the application layer of the TCP/IP model?</a:t>
            </a:r>
          </a:p>
          <a:p>
            <a:pPr marL="0" lvl="2">
              <a:lnSpc>
                <a:spcPct val="85000"/>
              </a:lnSpc>
              <a:spcBef>
                <a:spcPct val="30000"/>
              </a:spcBef>
              <a:buFont typeface="Arial" panose="020B0604020202020204" pitchFamily="34" charset="0"/>
              <a:buNone/>
            </a:pPr>
            <a:r>
              <a:rPr lang="en-US" sz="1600" dirty="0"/>
              <a:t>Why is the application layer of the TCP/IP model considered to be closest to the end user?</a:t>
            </a:r>
          </a:p>
          <a:p>
            <a:pPr marL="0" lvl="2">
              <a:lnSpc>
                <a:spcPct val="85000"/>
              </a:lnSpc>
              <a:spcBef>
                <a:spcPct val="30000"/>
              </a:spcBef>
              <a:buFont typeface="Arial" panose="020B0604020202020204" pitchFamily="34" charset="0"/>
              <a:buNone/>
            </a:pPr>
            <a:r>
              <a:rPr lang="en-US" sz="1600" dirty="0"/>
              <a:t>Why do you think the TCP/IP model combines the application, presentation and session layers into one layer?</a:t>
            </a:r>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542814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662902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601716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85000"/>
              </a:lnSpc>
              <a:spcBef>
                <a:spcPct val="30000"/>
              </a:spcBef>
            </a:pPr>
            <a:endParaRPr lang="en-US" sz="1600" dirty="0"/>
          </a:p>
        </p:txBody>
      </p:sp>
      <p:sp>
        <p:nvSpPr>
          <p:cNvPr id="4" name="Slide Number Placeholder 3"/>
          <p:cNvSpPr>
            <a:spLocks noGrp="1"/>
          </p:cNvSpPr>
          <p:nvPr>
            <p:ph type="sldNum" sz="quarter" idx="10"/>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latin typeface="Arial" charset="0"/>
            </a:endParaRPr>
          </a:p>
        </p:txBody>
      </p:sp>
    </p:spTree>
    <p:extLst>
      <p:ext uri="{BB962C8B-B14F-4D97-AF65-F5344CB8AC3E}">
        <p14:creationId xmlns:p14="http://schemas.microsoft.com/office/powerpoint/2010/main" val="1289058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lnSpc>
                <a:spcPct val="85000"/>
              </a:lnSpc>
              <a:spcBef>
                <a:spcPct val="30000"/>
              </a:spcBef>
            </a:pPr>
            <a:r>
              <a:rPr lang="en-US" sz="1600" dirty="0"/>
              <a:t>Why does a client establish two connections to an FTP server?</a:t>
            </a:r>
          </a:p>
          <a:p>
            <a:pPr marL="0" lvl="2">
              <a:lnSpc>
                <a:spcPct val="85000"/>
              </a:lnSpc>
              <a:spcBef>
                <a:spcPct val="30000"/>
              </a:spcBef>
            </a:pPr>
            <a:r>
              <a:rPr lang="en-US" sz="1600" dirty="0"/>
              <a:t>What are the differences between FTP and Server Message Block (SMB)?</a:t>
            </a:r>
          </a:p>
        </p:txBody>
      </p:sp>
    </p:spTree>
    <p:extLst>
      <p:ext uri="{BB962C8B-B14F-4D97-AF65-F5344CB8AC3E}">
        <p14:creationId xmlns:p14="http://schemas.microsoft.com/office/powerpoint/2010/main" val="1243199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37</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4674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nSpc>
                <a:spcPct val="85000"/>
              </a:lnSpc>
              <a:spcBef>
                <a:spcPct val="30000"/>
              </a:spcBef>
            </a:pPr>
            <a:endParaRPr lang="en-US" sz="160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a:lnSpc>
                <a:spcPct val="85000"/>
              </a:lnSpc>
              <a:spcBef>
                <a:spcPct val="30000"/>
              </a:spcBef>
            </a:pPr>
            <a:r>
              <a:rPr lang="en-US" sz="1600" dirty="0"/>
              <a:t>What are some advantages/disadvantages of using a peer-to-peer network?</a:t>
            </a:r>
          </a:p>
          <a:p>
            <a:pPr marL="0" lvl="2">
              <a:lnSpc>
                <a:spcPct val="85000"/>
              </a:lnSpc>
              <a:spcBef>
                <a:spcPct val="30000"/>
              </a:spcBef>
            </a:pPr>
            <a:r>
              <a:rPr lang="en-US" sz="1600" dirty="0"/>
              <a:t>Has anyone ever used a peer-to-peer network?</a:t>
            </a:r>
          </a:p>
          <a:p>
            <a:pPr marL="0" lvl="2">
              <a:lnSpc>
                <a:spcPct val="85000"/>
              </a:lnSpc>
              <a:spcBef>
                <a:spcPct val="30000"/>
              </a:spcBef>
            </a:pPr>
            <a:r>
              <a:rPr lang="en-US" sz="1600" dirty="0"/>
              <a:t>Is anyone familiar with or heard about any of the peer-to-peer applications (BitTorrent, Direct Connect, </a:t>
            </a:r>
            <a:r>
              <a:rPr lang="en-US" sz="1600" dirty="0" err="1"/>
              <a:t>eDonkey</a:t>
            </a:r>
            <a:r>
              <a:rPr lang="en-US" sz="1600" dirty="0"/>
              <a:t> etc.)?</a:t>
            </a:r>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animated gradi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Closing Slid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animated gradient">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animated gradient">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egue">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11.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4.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3.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comments" Target="../comments/comment1.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25.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26.tif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ro-RO" dirty="0" err="1">
                <a:solidFill>
                  <a:schemeClr val="accent5">
                    <a:lumMod val="40000"/>
                    <a:lumOff val="60000"/>
                  </a:schemeClr>
                </a:solidFill>
              </a:rPr>
              <a:t>Lecture</a:t>
            </a:r>
            <a:r>
              <a:rPr lang="ro-RO" dirty="0">
                <a:solidFill>
                  <a:schemeClr val="accent5">
                    <a:lumMod val="40000"/>
                    <a:lumOff val="60000"/>
                  </a:schemeClr>
                </a:solidFill>
              </a:rPr>
              <a:t> 4</a:t>
            </a:r>
            <a:r>
              <a:rPr lang="en-US" dirty="0">
                <a:solidFill>
                  <a:schemeClr val="accent5">
                    <a:lumMod val="40000"/>
                    <a:lumOff val="60000"/>
                  </a:schemeClr>
                </a:solidFill>
              </a:rPr>
              <a:t>: Application Layer</a:t>
            </a:r>
          </a:p>
        </p:txBody>
      </p:sp>
      <p:sp>
        <p:nvSpPr>
          <p:cNvPr id="8" name="Text Placeholder 7">
            <a:extLst>
              <a:ext uri="{FF2B5EF4-FFF2-40B4-BE49-F238E27FC236}">
                <a16:creationId xmlns:a16="http://schemas.microsoft.com/office/drawing/2014/main" id="{B300F933-CEA8-44F4-B016-1C52B5C90851}"/>
              </a:ext>
            </a:extLst>
          </p:cNvPr>
          <p:cNvSpPr>
            <a:spLocks noGrp="1"/>
          </p:cNvSpPr>
          <p:nvPr>
            <p:ph type="body" sz="quarter" idx="13"/>
          </p:nvPr>
        </p:nvSpPr>
        <p:spPr>
          <a:xfrm>
            <a:off x="469497" y="3251798"/>
            <a:ext cx="5925246" cy="299001"/>
          </a:xfrm>
        </p:spPr>
        <p:txBody>
          <a:bodyPr/>
          <a:lstStyle/>
          <a:p>
            <a:endParaRPr lang="ro-RO"/>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1"/>
            <a:ext cx="4437663" cy="3845899"/>
          </a:xfrm>
        </p:spPr>
        <p:txBody>
          <a:bodyPr/>
          <a:lstStyle/>
          <a:p>
            <a:pPr marL="0" indent="0">
              <a:buNone/>
            </a:pPr>
            <a:r>
              <a:rPr lang="en-US" sz="1800" dirty="0"/>
              <a:t>With P2P applications, each computer in the network that is running the application can act as a client or a server for the other computers in the network that are also running the application.</a:t>
            </a:r>
          </a:p>
          <a:p>
            <a:pPr marL="0" indent="0">
              <a:buNone/>
            </a:pPr>
            <a:r>
              <a:rPr lang="en-US" sz="1800" dirty="0"/>
              <a:t>Common P2P networks include the following:</a:t>
            </a:r>
          </a:p>
          <a:p>
            <a:pPr lvl="2"/>
            <a:r>
              <a:rPr lang="en-US" sz="1800" dirty="0"/>
              <a:t>BitTorrent</a:t>
            </a:r>
          </a:p>
          <a:p>
            <a:pPr lvl="2"/>
            <a:r>
              <a:rPr lang="en-US" sz="1800" dirty="0"/>
              <a:t>Gnutella</a:t>
            </a:r>
          </a:p>
          <a:p>
            <a:pPr lvl="2"/>
            <a:r>
              <a:rPr lang="en-US" sz="1800" dirty="0"/>
              <a:t>Direct Connect</a:t>
            </a:r>
          </a:p>
          <a:p>
            <a:pPr lvl="2"/>
            <a:r>
              <a:rPr lang="en-US" sz="1800" dirty="0" err="1"/>
              <a:t>eDonkey</a:t>
            </a:r>
            <a:r>
              <a:rPr lang="en-US" sz="1800" dirty="0"/>
              <a:t> (</a:t>
            </a:r>
            <a:r>
              <a:rPr lang="en-US" sz="1800" dirty="0" err="1"/>
              <a:t>eMule</a:t>
            </a:r>
            <a:r>
              <a:rPr lang="en-US" sz="1800" dirty="0"/>
              <a:t>)</a:t>
            </a:r>
          </a:p>
          <a:p>
            <a:pPr lvl="2"/>
            <a:r>
              <a:rPr lang="en-US" sz="1800" dirty="0"/>
              <a:t>Freenet</a:t>
            </a:r>
          </a:p>
          <a:p>
            <a:pPr lvl="2"/>
            <a:r>
              <a:rPr lang="ro-RO" sz="1800" dirty="0" err="1"/>
              <a:t>Blockchain</a:t>
            </a:r>
            <a:r>
              <a:rPr lang="ro-RO" sz="1800" dirty="0"/>
              <a:t> / </a:t>
            </a:r>
            <a:r>
              <a:rPr lang="ro-RO" sz="1800" dirty="0" err="1"/>
              <a:t>Crypto</a:t>
            </a:r>
            <a:r>
              <a:rPr lang="ro-RO" sz="1800" dirty="0"/>
              <a:t> (P2P Modern)</a:t>
            </a:r>
            <a:endParaRPr lang="en-US" sz="1800"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572000" cy="3191014"/>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95693"/>
            <a:ext cx="9144000" cy="757551"/>
          </a:xfrm>
        </p:spPr>
        <p:txBody>
          <a:bodyPr/>
          <a:lstStyle/>
          <a:p>
            <a:br>
              <a:rPr lang="en-US" altLang="en-US" sz="1600" dirty="0"/>
            </a:br>
            <a:r>
              <a:rPr lang="en-US" altLang="en-US" dirty="0"/>
              <a:t>P2P Comparison</a:t>
            </a:r>
          </a:p>
        </p:txBody>
      </p:sp>
      <p:graphicFrame>
        <p:nvGraphicFramePr>
          <p:cNvPr id="12" name="Content Placeholder 11">
            <a:extLst>
              <a:ext uri="{FF2B5EF4-FFF2-40B4-BE49-F238E27FC236}">
                <a16:creationId xmlns:a16="http://schemas.microsoft.com/office/drawing/2014/main" id="{22FE91F0-5C14-41E9-96AB-B4BDA367123F}"/>
              </a:ext>
            </a:extLst>
          </p:cNvPr>
          <p:cNvGraphicFramePr>
            <a:graphicFrameLocks noGrp="1"/>
          </p:cNvGraphicFramePr>
          <p:nvPr>
            <p:ph idx="1"/>
            <p:extLst>
              <p:ext uri="{D42A27DB-BD31-4B8C-83A1-F6EECF244321}">
                <p14:modId xmlns:p14="http://schemas.microsoft.com/office/powerpoint/2010/main" val="4143770004"/>
              </p:ext>
            </p:extLst>
          </p:nvPr>
        </p:nvGraphicFramePr>
        <p:xfrm>
          <a:off x="228600" y="1182853"/>
          <a:ext cx="8686800" cy="3294592"/>
        </p:xfrm>
        <a:graphic>
          <a:graphicData uri="http://schemas.openxmlformats.org/drawingml/2006/table">
            <a:tbl>
              <a:tblPr/>
              <a:tblGrid>
                <a:gridCol w="2171700">
                  <a:extLst>
                    <a:ext uri="{9D8B030D-6E8A-4147-A177-3AD203B41FA5}">
                      <a16:colId xmlns:a16="http://schemas.microsoft.com/office/drawing/2014/main" val="2061161719"/>
                    </a:ext>
                  </a:extLst>
                </a:gridCol>
                <a:gridCol w="2171700">
                  <a:extLst>
                    <a:ext uri="{9D8B030D-6E8A-4147-A177-3AD203B41FA5}">
                      <a16:colId xmlns:a16="http://schemas.microsoft.com/office/drawing/2014/main" val="403766289"/>
                    </a:ext>
                  </a:extLst>
                </a:gridCol>
                <a:gridCol w="2171700">
                  <a:extLst>
                    <a:ext uri="{9D8B030D-6E8A-4147-A177-3AD203B41FA5}">
                      <a16:colId xmlns:a16="http://schemas.microsoft.com/office/drawing/2014/main" val="488810407"/>
                    </a:ext>
                  </a:extLst>
                </a:gridCol>
                <a:gridCol w="2171700">
                  <a:extLst>
                    <a:ext uri="{9D8B030D-6E8A-4147-A177-3AD203B41FA5}">
                      <a16:colId xmlns:a16="http://schemas.microsoft.com/office/drawing/2014/main" val="3413643663"/>
                    </a:ext>
                  </a:extLst>
                </a:gridCol>
              </a:tblGrid>
              <a:tr h="470656">
                <a:tc>
                  <a:txBody>
                    <a:bodyPr/>
                    <a:lstStyle/>
                    <a:p>
                      <a:r>
                        <a:rPr lang="ro-RO" sz="1800" b="1" dirty="0" err="1"/>
                        <a:t>Network</a:t>
                      </a:r>
                      <a:endParaRPr lang="ro-RO" sz="1800" b="1" dirty="0"/>
                    </a:p>
                  </a:txBody>
                  <a:tcPr anchor="ctr">
                    <a:lnL>
                      <a:noFill/>
                    </a:lnL>
                    <a:lnR>
                      <a:noFill/>
                    </a:lnR>
                    <a:lnT>
                      <a:noFill/>
                    </a:lnT>
                    <a:lnB>
                      <a:noFill/>
                    </a:lnB>
                  </a:tcPr>
                </a:tc>
                <a:tc>
                  <a:txBody>
                    <a:bodyPr/>
                    <a:lstStyle/>
                    <a:p>
                      <a:r>
                        <a:rPr lang="ro-RO" sz="1800" b="1" dirty="0" err="1"/>
                        <a:t>Centralization</a:t>
                      </a:r>
                      <a:endParaRPr lang="ro-RO" sz="1800" b="1" dirty="0"/>
                    </a:p>
                  </a:txBody>
                  <a:tcPr anchor="ctr">
                    <a:lnL>
                      <a:noFill/>
                    </a:lnL>
                    <a:lnR>
                      <a:noFill/>
                    </a:lnR>
                    <a:lnT>
                      <a:noFill/>
                    </a:lnT>
                    <a:lnB>
                      <a:noFill/>
                    </a:lnB>
                  </a:tcPr>
                </a:tc>
                <a:tc>
                  <a:txBody>
                    <a:bodyPr/>
                    <a:lstStyle/>
                    <a:p>
                      <a:r>
                        <a:rPr lang="ro-RO" sz="1800" b="1" dirty="0"/>
                        <a:t>Status</a:t>
                      </a:r>
                    </a:p>
                  </a:txBody>
                  <a:tcPr anchor="ctr">
                    <a:lnL>
                      <a:noFill/>
                    </a:lnL>
                    <a:lnR>
                      <a:noFill/>
                    </a:lnR>
                    <a:lnT>
                      <a:noFill/>
                    </a:lnT>
                    <a:lnB>
                      <a:noFill/>
                    </a:lnB>
                  </a:tcPr>
                </a:tc>
                <a:tc>
                  <a:txBody>
                    <a:bodyPr/>
                    <a:lstStyle/>
                    <a:p>
                      <a:r>
                        <a:rPr lang="ro-RO" sz="1800" b="1" dirty="0" err="1"/>
                        <a:t>Used</a:t>
                      </a:r>
                      <a:r>
                        <a:rPr lang="ro-RO" sz="1800" b="1" dirty="0"/>
                        <a:t> for</a:t>
                      </a:r>
                    </a:p>
                  </a:txBody>
                  <a:tcPr anchor="ctr">
                    <a:lnL>
                      <a:noFill/>
                    </a:lnL>
                    <a:lnR>
                      <a:noFill/>
                    </a:lnR>
                    <a:lnT>
                      <a:noFill/>
                    </a:lnT>
                    <a:lnB>
                      <a:noFill/>
                    </a:lnB>
                  </a:tcPr>
                </a:tc>
                <a:extLst>
                  <a:ext uri="{0D108BD9-81ED-4DB2-BD59-A6C34878D82A}">
                    <a16:rowId xmlns:a16="http://schemas.microsoft.com/office/drawing/2014/main" val="3896403923"/>
                  </a:ext>
                </a:extLst>
              </a:tr>
              <a:tr h="470656">
                <a:tc>
                  <a:txBody>
                    <a:bodyPr/>
                    <a:lstStyle/>
                    <a:p>
                      <a:r>
                        <a:rPr lang="ro-RO" sz="1800" b="1" dirty="0" err="1"/>
                        <a:t>BitTorrent</a:t>
                      </a:r>
                      <a:endParaRPr lang="ro-RO" sz="1800" dirty="0"/>
                    </a:p>
                  </a:txBody>
                  <a:tcPr anchor="ctr">
                    <a:lnL>
                      <a:noFill/>
                    </a:lnL>
                    <a:lnR>
                      <a:noFill/>
                    </a:lnR>
                    <a:lnT>
                      <a:noFill/>
                    </a:lnT>
                    <a:lnB>
                      <a:noFill/>
                    </a:lnB>
                  </a:tcPr>
                </a:tc>
                <a:tc>
                  <a:txBody>
                    <a:bodyPr/>
                    <a:lstStyle/>
                    <a:p>
                      <a:r>
                        <a:rPr lang="ro-RO" sz="1800" dirty="0" err="1"/>
                        <a:t>Decentralized</a:t>
                      </a:r>
                      <a:endParaRPr lang="ro-RO" sz="1800" dirty="0"/>
                    </a:p>
                  </a:txBody>
                  <a:tcPr anchor="ctr">
                    <a:lnL>
                      <a:noFill/>
                    </a:lnL>
                    <a:lnR>
                      <a:noFill/>
                    </a:lnR>
                    <a:lnT>
                      <a:noFill/>
                    </a:lnT>
                    <a:lnB>
                      <a:noFill/>
                    </a:lnB>
                  </a:tcPr>
                </a:tc>
                <a:tc>
                  <a:txBody>
                    <a:bodyPr/>
                    <a:lstStyle/>
                    <a:p>
                      <a:r>
                        <a:rPr lang="ro-RO" sz="1800"/>
                        <a:t>✅ Active</a:t>
                      </a:r>
                    </a:p>
                  </a:txBody>
                  <a:tcPr anchor="ctr">
                    <a:lnL>
                      <a:noFill/>
                    </a:lnL>
                    <a:lnR>
                      <a:noFill/>
                    </a:lnR>
                    <a:lnT>
                      <a:noFill/>
                    </a:lnT>
                    <a:lnB>
                      <a:noFill/>
                    </a:lnB>
                  </a:tcPr>
                </a:tc>
                <a:tc>
                  <a:txBody>
                    <a:bodyPr/>
                    <a:lstStyle/>
                    <a:p>
                      <a:r>
                        <a:rPr lang="ro-RO" sz="1800"/>
                        <a:t>Large files</a:t>
                      </a:r>
                    </a:p>
                  </a:txBody>
                  <a:tcPr anchor="ctr">
                    <a:lnL>
                      <a:noFill/>
                    </a:lnL>
                    <a:lnR>
                      <a:noFill/>
                    </a:lnR>
                    <a:lnT>
                      <a:noFill/>
                    </a:lnT>
                    <a:lnB>
                      <a:noFill/>
                    </a:lnB>
                  </a:tcPr>
                </a:tc>
                <a:extLst>
                  <a:ext uri="{0D108BD9-81ED-4DB2-BD59-A6C34878D82A}">
                    <a16:rowId xmlns:a16="http://schemas.microsoft.com/office/drawing/2014/main" val="3074250614"/>
                  </a:ext>
                </a:extLst>
              </a:tr>
              <a:tr h="470656">
                <a:tc>
                  <a:txBody>
                    <a:bodyPr/>
                    <a:lstStyle/>
                    <a:p>
                      <a:r>
                        <a:rPr lang="ro-RO" sz="1800" b="1"/>
                        <a:t>Gnutella</a:t>
                      </a:r>
                      <a:endParaRPr lang="ro-RO" sz="1800"/>
                    </a:p>
                  </a:txBody>
                  <a:tcPr anchor="ctr">
                    <a:lnL>
                      <a:noFill/>
                    </a:lnL>
                    <a:lnR>
                      <a:noFill/>
                    </a:lnR>
                    <a:lnT>
                      <a:noFill/>
                    </a:lnT>
                    <a:lnB>
                      <a:noFill/>
                    </a:lnB>
                  </a:tcPr>
                </a:tc>
                <a:tc>
                  <a:txBody>
                    <a:bodyPr/>
                    <a:lstStyle/>
                    <a:p>
                      <a:r>
                        <a:rPr lang="ro-RO" sz="1800" dirty="0" err="1"/>
                        <a:t>Fully</a:t>
                      </a:r>
                      <a:r>
                        <a:rPr lang="ro-RO" sz="1800" dirty="0"/>
                        <a:t> </a:t>
                      </a:r>
                      <a:r>
                        <a:rPr lang="ro-RO" sz="1800" dirty="0" err="1"/>
                        <a:t>decentralized</a:t>
                      </a:r>
                      <a:endParaRPr lang="ro-RO" sz="1800" dirty="0"/>
                    </a:p>
                  </a:txBody>
                  <a:tcPr anchor="ctr">
                    <a:lnL>
                      <a:noFill/>
                    </a:lnL>
                    <a:lnR>
                      <a:noFill/>
                    </a:lnR>
                    <a:lnT>
                      <a:noFill/>
                    </a:lnT>
                    <a:lnB>
                      <a:noFill/>
                    </a:lnB>
                  </a:tcPr>
                </a:tc>
                <a:tc>
                  <a:txBody>
                    <a:bodyPr/>
                    <a:lstStyle/>
                    <a:p>
                      <a:r>
                        <a:rPr lang="ro-RO" sz="1800"/>
                        <a:t>⚠️ Reduced</a:t>
                      </a:r>
                    </a:p>
                  </a:txBody>
                  <a:tcPr anchor="ctr">
                    <a:lnL>
                      <a:noFill/>
                    </a:lnL>
                    <a:lnR>
                      <a:noFill/>
                    </a:lnR>
                    <a:lnT>
                      <a:noFill/>
                    </a:lnT>
                    <a:lnB>
                      <a:noFill/>
                    </a:lnB>
                  </a:tcPr>
                </a:tc>
                <a:tc>
                  <a:txBody>
                    <a:bodyPr/>
                    <a:lstStyle/>
                    <a:p>
                      <a:r>
                        <a:rPr lang="ro-RO" sz="1800"/>
                        <a:t>File search</a:t>
                      </a:r>
                    </a:p>
                  </a:txBody>
                  <a:tcPr anchor="ctr">
                    <a:lnL>
                      <a:noFill/>
                    </a:lnL>
                    <a:lnR>
                      <a:noFill/>
                    </a:lnR>
                    <a:lnT>
                      <a:noFill/>
                    </a:lnT>
                    <a:lnB>
                      <a:noFill/>
                    </a:lnB>
                  </a:tcPr>
                </a:tc>
                <a:extLst>
                  <a:ext uri="{0D108BD9-81ED-4DB2-BD59-A6C34878D82A}">
                    <a16:rowId xmlns:a16="http://schemas.microsoft.com/office/drawing/2014/main" val="948590208"/>
                  </a:ext>
                </a:extLst>
              </a:tr>
              <a:tr h="470656">
                <a:tc>
                  <a:txBody>
                    <a:bodyPr/>
                    <a:lstStyle/>
                    <a:p>
                      <a:r>
                        <a:rPr lang="ro-RO" sz="1800" b="1"/>
                        <a:t>eDonkey/eMule</a:t>
                      </a:r>
                      <a:endParaRPr lang="ro-RO" sz="1800"/>
                    </a:p>
                  </a:txBody>
                  <a:tcPr anchor="ctr">
                    <a:lnL>
                      <a:noFill/>
                    </a:lnL>
                    <a:lnR>
                      <a:noFill/>
                    </a:lnR>
                    <a:lnT>
                      <a:noFill/>
                    </a:lnT>
                    <a:lnB>
                      <a:noFill/>
                    </a:lnB>
                  </a:tcPr>
                </a:tc>
                <a:tc>
                  <a:txBody>
                    <a:bodyPr/>
                    <a:lstStyle/>
                    <a:p>
                      <a:r>
                        <a:rPr lang="ro-RO" sz="1800" dirty="0"/>
                        <a:t>Semi-</a:t>
                      </a:r>
                      <a:r>
                        <a:rPr lang="ro-RO" sz="1800" dirty="0" err="1"/>
                        <a:t>centralized</a:t>
                      </a:r>
                      <a:endParaRPr lang="ro-RO" sz="1800" dirty="0"/>
                    </a:p>
                  </a:txBody>
                  <a:tcPr anchor="ctr">
                    <a:lnL>
                      <a:noFill/>
                    </a:lnL>
                    <a:lnR>
                      <a:noFill/>
                    </a:lnR>
                    <a:lnT>
                      <a:noFill/>
                    </a:lnT>
                    <a:lnB>
                      <a:noFill/>
                    </a:lnB>
                  </a:tcPr>
                </a:tc>
                <a:tc>
                  <a:txBody>
                    <a:bodyPr/>
                    <a:lstStyle/>
                    <a:p>
                      <a:r>
                        <a:rPr lang="ro-RO" sz="1800"/>
                        <a:t>⚠️ Reduced</a:t>
                      </a:r>
                    </a:p>
                  </a:txBody>
                  <a:tcPr anchor="ctr">
                    <a:lnL>
                      <a:noFill/>
                    </a:lnL>
                    <a:lnR>
                      <a:noFill/>
                    </a:lnR>
                    <a:lnT>
                      <a:noFill/>
                    </a:lnT>
                    <a:lnB>
                      <a:noFill/>
                    </a:lnB>
                  </a:tcPr>
                </a:tc>
                <a:tc>
                  <a:txBody>
                    <a:bodyPr/>
                    <a:lstStyle/>
                    <a:p>
                      <a:r>
                        <a:rPr lang="ro-RO" sz="1800"/>
                        <a:t>Large files</a:t>
                      </a:r>
                    </a:p>
                  </a:txBody>
                  <a:tcPr anchor="ctr">
                    <a:lnL>
                      <a:noFill/>
                    </a:lnL>
                    <a:lnR>
                      <a:noFill/>
                    </a:lnR>
                    <a:lnT>
                      <a:noFill/>
                    </a:lnT>
                    <a:lnB>
                      <a:noFill/>
                    </a:lnB>
                  </a:tcPr>
                </a:tc>
                <a:extLst>
                  <a:ext uri="{0D108BD9-81ED-4DB2-BD59-A6C34878D82A}">
                    <a16:rowId xmlns:a16="http://schemas.microsoft.com/office/drawing/2014/main" val="3577179480"/>
                  </a:ext>
                </a:extLst>
              </a:tr>
              <a:tr h="470656">
                <a:tc>
                  <a:txBody>
                    <a:bodyPr/>
                    <a:lstStyle/>
                    <a:p>
                      <a:r>
                        <a:rPr lang="ro-RO" sz="1800" b="1"/>
                        <a:t>Napster</a:t>
                      </a:r>
                      <a:endParaRPr lang="ro-RO" sz="1800"/>
                    </a:p>
                  </a:txBody>
                  <a:tcPr anchor="ctr">
                    <a:lnL>
                      <a:noFill/>
                    </a:lnL>
                    <a:lnR>
                      <a:noFill/>
                    </a:lnR>
                    <a:lnT>
                      <a:noFill/>
                    </a:lnT>
                    <a:lnB>
                      <a:noFill/>
                    </a:lnB>
                  </a:tcPr>
                </a:tc>
                <a:tc>
                  <a:txBody>
                    <a:bodyPr/>
                    <a:lstStyle/>
                    <a:p>
                      <a:r>
                        <a:rPr lang="ro-RO" sz="1800" dirty="0" err="1"/>
                        <a:t>Centralized</a:t>
                      </a:r>
                      <a:endParaRPr lang="ro-RO" sz="1800" dirty="0"/>
                    </a:p>
                  </a:txBody>
                  <a:tcPr anchor="ctr">
                    <a:lnL>
                      <a:noFill/>
                    </a:lnL>
                    <a:lnR>
                      <a:noFill/>
                    </a:lnR>
                    <a:lnT>
                      <a:noFill/>
                    </a:lnT>
                    <a:lnB>
                      <a:noFill/>
                    </a:lnB>
                  </a:tcPr>
                </a:tc>
                <a:tc>
                  <a:txBody>
                    <a:bodyPr/>
                    <a:lstStyle/>
                    <a:p>
                      <a:r>
                        <a:rPr lang="ro-RO" sz="1800" dirty="0"/>
                        <a:t>❌ </a:t>
                      </a:r>
                      <a:r>
                        <a:rPr lang="ro-RO" sz="1800" dirty="0" err="1"/>
                        <a:t>Shut</a:t>
                      </a:r>
                      <a:r>
                        <a:rPr lang="ro-RO" sz="1800" dirty="0"/>
                        <a:t> </a:t>
                      </a:r>
                      <a:r>
                        <a:rPr lang="ro-RO" sz="1800" dirty="0" err="1"/>
                        <a:t>down</a:t>
                      </a:r>
                      <a:endParaRPr lang="ro-RO" sz="1800" dirty="0"/>
                    </a:p>
                  </a:txBody>
                  <a:tcPr anchor="ctr">
                    <a:lnL>
                      <a:noFill/>
                    </a:lnL>
                    <a:lnR>
                      <a:noFill/>
                    </a:lnR>
                    <a:lnT>
                      <a:noFill/>
                    </a:lnT>
                    <a:lnB>
                      <a:noFill/>
                    </a:lnB>
                  </a:tcPr>
                </a:tc>
                <a:tc>
                  <a:txBody>
                    <a:bodyPr/>
                    <a:lstStyle/>
                    <a:p>
                      <a:r>
                        <a:rPr lang="ro-RO" sz="1800"/>
                        <a:t>Music</a:t>
                      </a:r>
                    </a:p>
                  </a:txBody>
                  <a:tcPr anchor="ctr">
                    <a:lnL>
                      <a:noFill/>
                    </a:lnL>
                    <a:lnR>
                      <a:noFill/>
                    </a:lnR>
                    <a:lnT>
                      <a:noFill/>
                    </a:lnT>
                    <a:lnB>
                      <a:noFill/>
                    </a:lnB>
                  </a:tcPr>
                </a:tc>
                <a:extLst>
                  <a:ext uri="{0D108BD9-81ED-4DB2-BD59-A6C34878D82A}">
                    <a16:rowId xmlns:a16="http://schemas.microsoft.com/office/drawing/2014/main" val="1574493715"/>
                  </a:ext>
                </a:extLst>
              </a:tr>
              <a:tr h="470656">
                <a:tc>
                  <a:txBody>
                    <a:bodyPr/>
                    <a:lstStyle/>
                    <a:p>
                      <a:r>
                        <a:rPr lang="ro-RO" sz="1800" b="1"/>
                        <a:t>Bitcoin</a:t>
                      </a:r>
                      <a:endParaRPr lang="ro-RO" sz="1800"/>
                    </a:p>
                  </a:txBody>
                  <a:tcPr anchor="ctr">
                    <a:lnL>
                      <a:noFill/>
                    </a:lnL>
                    <a:lnR>
                      <a:noFill/>
                    </a:lnR>
                    <a:lnT>
                      <a:noFill/>
                    </a:lnT>
                    <a:lnB>
                      <a:noFill/>
                    </a:lnB>
                  </a:tcPr>
                </a:tc>
                <a:tc>
                  <a:txBody>
                    <a:bodyPr/>
                    <a:lstStyle/>
                    <a:p>
                      <a:r>
                        <a:rPr lang="ro-RO" sz="1800"/>
                        <a:t>Fully decentralized</a:t>
                      </a:r>
                    </a:p>
                  </a:txBody>
                  <a:tcPr anchor="ctr">
                    <a:lnL>
                      <a:noFill/>
                    </a:lnL>
                    <a:lnR>
                      <a:noFill/>
                    </a:lnR>
                    <a:lnT>
                      <a:noFill/>
                    </a:lnT>
                    <a:lnB>
                      <a:noFill/>
                    </a:lnB>
                  </a:tcPr>
                </a:tc>
                <a:tc>
                  <a:txBody>
                    <a:bodyPr/>
                    <a:lstStyle/>
                    <a:p>
                      <a:r>
                        <a:rPr lang="ro-RO" sz="1800" dirty="0"/>
                        <a:t>✅ Active</a:t>
                      </a:r>
                    </a:p>
                  </a:txBody>
                  <a:tcPr anchor="ctr">
                    <a:lnL>
                      <a:noFill/>
                    </a:lnL>
                    <a:lnR>
                      <a:noFill/>
                    </a:lnR>
                    <a:lnT>
                      <a:noFill/>
                    </a:lnT>
                    <a:lnB>
                      <a:noFill/>
                    </a:lnB>
                  </a:tcPr>
                </a:tc>
                <a:tc>
                  <a:txBody>
                    <a:bodyPr/>
                    <a:lstStyle/>
                    <a:p>
                      <a:r>
                        <a:rPr lang="ro-RO" sz="1800"/>
                        <a:t>Transactions</a:t>
                      </a:r>
                    </a:p>
                  </a:txBody>
                  <a:tcPr anchor="ctr">
                    <a:lnL>
                      <a:noFill/>
                    </a:lnL>
                    <a:lnR>
                      <a:noFill/>
                    </a:lnR>
                    <a:lnT>
                      <a:noFill/>
                    </a:lnT>
                    <a:lnB>
                      <a:noFill/>
                    </a:lnB>
                  </a:tcPr>
                </a:tc>
                <a:extLst>
                  <a:ext uri="{0D108BD9-81ED-4DB2-BD59-A6C34878D82A}">
                    <a16:rowId xmlns:a16="http://schemas.microsoft.com/office/drawing/2014/main" val="2802249958"/>
                  </a:ext>
                </a:extLst>
              </a:tr>
              <a:tr h="470656">
                <a:tc>
                  <a:txBody>
                    <a:bodyPr/>
                    <a:lstStyle/>
                    <a:p>
                      <a:r>
                        <a:rPr lang="ro-RO" sz="1800" b="1"/>
                        <a:t>Old Skype</a:t>
                      </a:r>
                      <a:endParaRPr lang="ro-RO" sz="1800"/>
                    </a:p>
                  </a:txBody>
                  <a:tcPr anchor="ctr">
                    <a:lnL>
                      <a:noFill/>
                    </a:lnL>
                    <a:lnR>
                      <a:noFill/>
                    </a:lnR>
                    <a:lnT>
                      <a:noFill/>
                    </a:lnT>
                    <a:lnB>
                      <a:noFill/>
                    </a:lnB>
                  </a:tcPr>
                </a:tc>
                <a:tc>
                  <a:txBody>
                    <a:bodyPr/>
                    <a:lstStyle/>
                    <a:p>
                      <a:r>
                        <a:rPr lang="ro-RO" sz="1800"/>
                        <a:t>Decentralized</a:t>
                      </a:r>
                    </a:p>
                  </a:txBody>
                  <a:tcPr anchor="ctr">
                    <a:lnL>
                      <a:noFill/>
                    </a:lnL>
                    <a:lnR>
                      <a:noFill/>
                    </a:lnR>
                    <a:lnT>
                      <a:noFill/>
                    </a:lnT>
                    <a:lnB>
                      <a:noFill/>
                    </a:lnB>
                  </a:tcPr>
                </a:tc>
                <a:tc>
                  <a:txBody>
                    <a:bodyPr/>
                    <a:lstStyle/>
                    <a:p>
                      <a:r>
                        <a:rPr lang="ro-RO" sz="1800" dirty="0"/>
                        <a:t>❌ </a:t>
                      </a:r>
                      <a:r>
                        <a:rPr lang="ro-RO" sz="1800" dirty="0" err="1"/>
                        <a:t>Changed</a:t>
                      </a:r>
                      <a:endParaRPr lang="ro-RO" sz="1800" dirty="0"/>
                    </a:p>
                  </a:txBody>
                  <a:tcPr anchor="ctr">
                    <a:lnL>
                      <a:noFill/>
                    </a:lnL>
                    <a:lnR>
                      <a:noFill/>
                    </a:lnR>
                    <a:lnT>
                      <a:noFill/>
                    </a:lnT>
                    <a:lnB>
                      <a:noFill/>
                    </a:lnB>
                  </a:tcPr>
                </a:tc>
                <a:tc>
                  <a:txBody>
                    <a:bodyPr/>
                    <a:lstStyle/>
                    <a:p>
                      <a:r>
                        <a:rPr lang="ro-RO" sz="1800" dirty="0" err="1"/>
                        <a:t>Voice</a:t>
                      </a:r>
                      <a:r>
                        <a:rPr lang="ro-RO" sz="1800" dirty="0"/>
                        <a:t>/Video</a:t>
                      </a:r>
                    </a:p>
                  </a:txBody>
                  <a:tcPr anchor="ctr">
                    <a:lnL>
                      <a:noFill/>
                    </a:lnL>
                    <a:lnR>
                      <a:noFill/>
                    </a:lnR>
                    <a:lnT>
                      <a:noFill/>
                    </a:lnT>
                    <a:lnB>
                      <a:noFill/>
                    </a:lnB>
                  </a:tcPr>
                </a:tc>
                <a:extLst>
                  <a:ext uri="{0D108BD9-81ED-4DB2-BD59-A6C34878D82A}">
                    <a16:rowId xmlns:a16="http://schemas.microsoft.com/office/drawing/2014/main" val="3091635763"/>
                  </a:ext>
                </a:extLst>
              </a:tr>
            </a:tbl>
          </a:graphicData>
        </a:graphic>
      </p:graphicFrame>
    </p:spTree>
    <p:custDataLst>
      <p:tags r:id="rId1"/>
    </p:custDataLst>
    <p:extLst>
      <p:ext uri="{BB962C8B-B14F-4D97-AF65-F5344CB8AC3E}">
        <p14:creationId xmlns:p14="http://schemas.microsoft.com/office/powerpoint/2010/main" val="345665627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95693"/>
            <a:ext cx="9144000" cy="757551"/>
          </a:xfrm>
        </p:spPr>
        <p:txBody>
          <a:bodyPr/>
          <a:lstStyle/>
          <a:p>
            <a:br>
              <a:rPr lang="en-US" altLang="en-US" sz="1600" dirty="0"/>
            </a:br>
            <a:r>
              <a:rPr lang="en-US" altLang="en-US" dirty="0"/>
              <a:t>P2P </a:t>
            </a:r>
            <a:r>
              <a:rPr lang="en-US" dirty="0"/>
              <a:t>Advantages vs Disadvantages</a:t>
            </a:r>
            <a:endParaRPr lang="en-US" altLang="en-US" dirty="0"/>
          </a:p>
        </p:txBody>
      </p:sp>
      <p:graphicFrame>
        <p:nvGraphicFramePr>
          <p:cNvPr id="4" name="Content Placeholder 3">
            <a:extLst>
              <a:ext uri="{FF2B5EF4-FFF2-40B4-BE49-F238E27FC236}">
                <a16:creationId xmlns:a16="http://schemas.microsoft.com/office/drawing/2014/main" id="{867F7E2B-A296-4099-8C3B-E9A5B6A7D69E}"/>
              </a:ext>
            </a:extLst>
          </p:cNvPr>
          <p:cNvGraphicFramePr>
            <a:graphicFrameLocks noGrp="1"/>
          </p:cNvGraphicFramePr>
          <p:nvPr>
            <p:ph idx="1"/>
            <p:extLst>
              <p:ext uri="{D42A27DB-BD31-4B8C-83A1-F6EECF244321}">
                <p14:modId xmlns:p14="http://schemas.microsoft.com/office/powerpoint/2010/main" val="1661903760"/>
              </p:ext>
            </p:extLst>
          </p:nvPr>
        </p:nvGraphicFramePr>
        <p:xfrm>
          <a:off x="479000" y="1185973"/>
          <a:ext cx="7886700" cy="2987040"/>
        </p:xfrm>
        <a:graphic>
          <a:graphicData uri="http://schemas.openxmlformats.org/drawingml/2006/table">
            <a:tbl>
              <a:tblPr/>
              <a:tblGrid>
                <a:gridCol w="3943350">
                  <a:extLst>
                    <a:ext uri="{9D8B030D-6E8A-4147-A177-3AD203B41FA5}">
                      <a16:colId xmlns:a16="http://schemas.microsoft.com/office/drawing/2014/main" val="2151018695"/>
                    </a:ext>
                  </a:extLst>
                </a:gridCol>
                <a:gridCol w="3943350">
                  <a:extLst>
                    <a:ext uri="{9D8B030D-6E8A-4147-A177-3AD203B41FA5}">
                      <a16:colId xmlns:a16="http://schemas.microsoft.com/office/drawing/2014/main" val="1377398974"/>
                    </a:ext>
                  </a:extLst>
                </a:gridCol>
              </a:tblGrid>
              <a:tr h="0">
                <a:tc>
                  <a:txBody>
                    <a:bodyPr/>
                    <a:lstStyle/>
                    <a:p>
                      <a:r>
                        <a:rPr lang="ro-RO" sz="2000" b="1" dirty="0" err="1"/>
                        <a:t>Advantages</a:t>
                      </a:r>
                      <a:endParaRPr lang="ro-RO" sz="2000" b="1" dirty="0"/>
                    </a:p>
                  </a:txBody>
                  <a:tcPr anchor="ctr">
                    <a:lnL>
                      <a:noFill/>
                    </a:lnL>
                    <a:lnR>
                      <a:noFill/>
                    </a:lnR>
                    <a:lnT>
                      <a:noFill/>
                    </a:lnT>
                    <a:lnB>
                      <a:noFill/>
                    </a:lnB>
                  </a:tcPr>
                </a:tc>
                <a:tc>
                  <a:txBody>
                    <a:bodyPr/>
                    <a:lstStyle/>
                    <a:p>
                      <a:r>
                        <a:rPr lang="ro-RO" sz="2000" b="1" dirty="0" err="1"/>
                        <a:t>Disadvantages</a:t>
                      </a:r>
                      <a:endParaRPr lang="ro-RO" sz="2000" b="1" dirty="0"/>
                    </a:p>
                  </a:txBody>
                  <a:tcPr anchor="ctr">
                    <a:lnL>
                      <a:noFill/>
                    </a:lnL>
                    <a:lnR>
                      <a:noFill/>
                    </a:lnR>
                    <a:lnT>
                      <a:noFill/>
                    </a:lnT>
                    <a:lnB>
                      <a:noFill/>
                    </a:lnB>
                  </a:tcPr>
                </a:tc>
                <a:extLst>
                  <a:ext uri="{0D108BD9-81ED-4DB2-BD59-A6C34878D82A}">
                    <a16:rowId xmlns:a16="http://schemas.microsoft.com/office/drawing/2014/main" val="2458758771"/>
                  </a:ext>
                </a:extLst>
              </a:tr>
              <a:tr h="0">
                <a:tc>
                  <a:txBody>
                    <a:bodyPr/>
                    <a:lstStyle/>
                    <a:p>
                      <a:r>
                        <a:rPr lang="en-US" sz="2000"/>
                        <a:t>✅ Not dependent on a central server</a:t>
                      </a:r>
                    </a:p>
                  </a:txBody>
                  <a:tcPr anchor="ctr">
                    <a:lnL>
                      <a:noFill/>
                    </a:lnL>
                    <a:lnR>
                      <a:noFill/>
                    </a:lnR>
                    <a:lnT>
                      <a:noFill/>
                    </a:lnT>
                    <a:lnB>
                      <a:noFill/>
                    </a:lnB>
                  </a:tcPr>
                </a:tc>
                <a:tc>
                  <a:txBody>
                    <a:bodyPr/>
                    <a:lstStyle/>
                    <a:p>
                      <a:r>
                        <a:rPr lang="ro-RO" sz="2000" dirty="0"/>
                        <a:t>❌ </a:t>
                      </a:r>
                      <a:r>
                        <a:rPr lang="ro-RO" sz="2000" dirty="0" err="1"/>
                        <a:t>Difficult</a:t>
                      </a:r>
                      <a:r>
                        <a:rPr lang="ro-RO" sz="2000" dirty="0"/>
                        <a:t> </a:t>
                      </a:r>
                      <a:r>
                        <a:rPr lang="ro-RO" sz="2000" dirty="0" err="1"/>
                        <a:t>to</a:t>
                      </a:r>
                      <a:r>
                        <a:rPr lang="ro-RO" sz="2000" dirty="0"/>
                        <a:t> control/moderate</a:t>
                      </a:r>
                    </a:p>
                  </a:txBody>
                  <a:tcPr anchor="ctr">
                    <a:lnL>
                      <a:noFill/>
                    </a:lnL>
                    <a:lnR>
                      <a:noFill/>
                    </a:lnR>
                    <a:lnT>
                      <a:noFill/>
                    </a:lnT>
                    <a:lnB>
                      <a:noFill/>
                    </a:lnB>
                  </a:tcPr>
                </a:tc>
                <a:extLst>
                  <a:ext uri="{0D108BD9-81ED-4DB2-BD59-A6C34878D82A}">
                    <a16:rowId xmlns:a16="http://schemas.microsoft.com/office/drawing/2014/main" val="3549541488"/>
                  </a:ext>
                </a:extLst>
              </a:tr>
              <a:tr h="0">
                <a:tc>
                  <a:txBody>
                    <a:bodyPr/>
                    <a:lstStyle/>
                    <a:p>
                      <a:r>
                        <a:rPr lang="ro-RO" sz="2000"/>
                        <a:t>✅ More peers → faster speeds</a:t>
                      </a:r>
                    </a:p>
                  </a:txBody>
                  <a:tcPr anchor="ctr">
                    <a:lnL>
                      <a:noFill/>
                    </a:lnL>
                    <a:lnR>
                      <a:noFill/>
                    </a:lnR>
                    <a:lnT>
                      <a:noFill/>
                    </a:lnT>
                    <a:lnB>
                      <a:noFill/>
                    </a:lnB>
                  </a:tcPr>
                </a:tc>
                <a:tc>
                  <a:txBody>
                    <a:bodyPr/>
                    <a:lstStyle/>
                    <a:p>
                      <a:r>
                        <a:rPr lang="ro-RO" sz="2000" dirty="0"/>
                        <a:t>❌ </a:t>
                      </a:r>
                      <a:r>
                        <a:rPr lang="ro-RO" sz="2000" dirty="0" err="1"/>
                        <a:t>Weaker</a:t>
                      </a:r>
                      <a:r>
                        <a:rPr lang="ro-RO" sz="2000" dirty="0"/>
                        <a:t> </a:t>
                      </a:r>
                      <a:r>
                        <a:rPr lang="ro-RO" sz="2000" dirty="0" err="1"/>
                        <a:t>security</a:t>
                      </a:r>
                      <a:endParaRPr lang="ro-RO" sz="2000" dirty="0"/>
                    </a:p>
                  </a:txBody>
                  <a:tcPr anchor="ctr">
                    <a:lnL>
                      <a:noFill/>
                    </a:lnL>
                    <a:lnR>
                      <a:noFill/>
                    </a:lnR>
                    <a:lnT>
                      <a:noFill/>
                    </a:lnT>
                    <a:lnB>
                      <a:noFill/>
                    </a:lnB>
                  </a:tcPr>
                </a:tc>
                <a:extLst>
                  <a:ext uri="{0D108BD9-81ED-4DB2-BD59-A6C34878D82A}">
                    <a16:rowId xmlns:a16="http://schemas.microsoft.com/office/drawing/2014/main" val="1105642682"/>
                  </a:ext>
                </a:extLst>
              </a:tr>
              <a:tr h="0">
                <a:tc>
                  <a:txBody>
                    <a:bodyPr/>
                    <a:lstStyle/>
                    <a:p>
                      <a:r>
                        <a:rPr lang="ro-RO" sz="2000"/>
                        <a:t>✅ Resistant to censorship/shutdown</a:t>
                      </a:r>
                    </a:p>
                  </a:txBody>
                  <a:tcPr anchor="ctr">
                    <a:lnL>
                      <a:noFill/>
                    </a:lnL>
                    <a:lnR>
                      <a:noFill/>
                    </a:lnR>
                    <a:lnT>
                      <a:noFill/>
                    </a:lnT>
                    <a:lnB>
                      <a:noFill/>
                    </a:lnB>
                  </a:tcPr>
                </a:tc>
                <a:tc>
                  <a:txBody>
                    <a:bodyPr/>
                    <a:lstStyle/>
                    <a:p>
                      <a:r>
                        <a:rPr lang="ro-RO" sz="2000" dirty="0"/>
                        <a:t>❌ </a:t>
                      </a:r>
                      <a:r>
                        <a:rPr lang="ro-RO" sz="2000" dirty="0" err="1"/>
                        <a:t>Can</a:t>
                      </a:r>
                      <a:r>
                        <a:rPr lang="ro-RO" sz="2000" dirty="0"/>
                        <a:t> </a:t>
                      </a:r>
                      <a:r>
                        <a:rPr lang="ro-RO" sz="2000" dirty="0" err="1"/>
                        <a:t>be</a:t>
                      </a:r>
                      <a:r>
                        <a:rPr lang="ro-RO" sz="2000" dirty="0"/>
                        <a:t> </a:t>
                      </a:r>
                      <a:r>
                        <a:rPr lang="ro-RO" sz="2000" dirty="0" err="1"/>
                        <a:t>used</a:t>
                      </a:r>
                      <a:r>
                        <a:rPr lang="ro-RO" sz="2000" dirty="0"/>
                        <a:t> </a:t>
                      </a:r>
                      <a:r>
                        <a:rPr lang="ro-RO" sz="2000" dirty="0" err="1"/>
                        <a:t>illegally</a:t>
                      </a:r>
                      <a:endParaRPr lang="ro-RO" sz="2000" dirty="0"/>
                    </a:p>
                  </a:txBody>
                  <a:tcPr anchor="ctr">
                    <a:lnL>
                      <a:noFill/>
                    </a:lnL>
                    <a:lnR>
                      <a:noFill/>
                    </a:lnR>
                    <a:lnT>
                      <a:noFill/>
                    </a:lnT>
                    <a:lnB>
                      <a:noFill/>
                    </a:lnB>
                  </a:tcPr>
                </a:tc>
                <a:extLst>
                  <a:ext uri="{0D108BD9-81ED-4DB2-BD59-A6C34878D82A}">
                    <a16:rowId xmlns:a16="http://schemas.microsoft.com/office/drawing/2014/main" val="2242615913"/>
                  </a:ext>
                </a:extLst>
              </a:tr>
              <a:tr h="0">
                <a:tc>
                  <a:txBody>
                    <a:bodyPr/>
                    <a:lstStyle/>
                    <a:p>
                      <a:r>
                        <a:rPr lang="ro-RO" sz="2000"/>
                        <a:t>✅ Low infrastructure costs</a:t>
                      </a:r>
                    </a:p>
                  </a:txBody>
                  <a:tcPr anchor="ctr">
                    <a:lnL>
                      <a:noFill/>
                    </a:lnL>
                    <a:lnR>
                      <a:noFill/>
                    </a:lnR>
                    <a:lnT>
                      <a:noFill/>
                    </a:lnT>
                    <a:lnB>
                      <a:noFill/>
                    </a:lnB>
                  </a:tcPr>
                </a:tc>
                <a:tc>
                  <a:txBody>
                    <a:bodyPr/>
                    <a:lstStyle/>
                    <a:p>
                      <a:r>
                        <a:rPr lang="ro-RO" sz="2000" dirty="0"/>
                        <a:t>❌ Inconsistent </a:t>
                      </a:r>
                      <a:r>
                        <a:rPr lang="ro-RO" sz="2000" dirty="0" err="1"/>
                        <a:t>speed</a:t>
                      </a:r>
                      <a:endParaRPr lang="ro-RO" sz="2000" dirty="0"/>
                    </a:p>
                  </a:txBody>
                  <a:tcPr anchor="ctr">
                    <a:lnL>
                      <a:noFill/>
                    </a:lnL>
                    <a:lnR>
                      <a:noFill/>
                    </a:lnR>
                    <a:lnT>
                      <a:noFill/>
                    </a:lnT>
                    <a:lnB>
                      <a:noFill/>
                    </a:lnB>
                  </a:tcPr>
                </a:tc>
                <a:extLst>
                  <a:ext uri="{0D108BD9-81ED-4DB2-BD59-A6C34878D82A}">
                    <a16:rowId xmlns:a16="http://schemas.microsoft.com/office/drawing/2014/main" val="3738012453"/>
                  </a:ext>
                </a:extLst>
              </a:tr>
              <a:tr h="0">
                <a:tc>
                  <a:txBody>
                    <a:bodyPr/>
                    <a:lstStyle/>
                    <a:p>
                      <a:r>
                        <a:rPr lang="ro-RO" sz="2000"/>
                        <a:t>✅ Automatically scalable</a:t>
                      </a:r>
                    </a:p>
                  </a:txBody>
                  <a:tcPr anchor="ctr">
                    <a:lnL>
                      <a:noFill/>
                    </a:lnL>
                    <a:lnR>
                      <a:noFill/>
                    </a:lnR>
                    <a:lnT>
                      <a:noFill/>
                    </a:lnT>
                    <a:lnB>
                      <a:noFill/>
                    </a:lnB>
                  </a:tcPr>
                </a:tc>
                <a:tc>
                  <a:txBody>
                    <a:bodyPr/>
                    <a:lstStyle/>
                    <a:p>
                      <a:r>
                        <a:rPr lang="ro-RO" sz="2000" dirty="0"/>
                        <a:t>❌ </a:t>
                      </a:r>
                      <a:r>
                        <a:rPr lang="ro-RO" sz="2000" dirty="0" err="1"/>
                        <a:t>Requires</a:t>
                      </a:r>
                      <a:r>
                        <a:rPr lang="ro-RO" sz="2000" dirty="0"/>
                        <a:t> special software</a:t>
                      </a:r>
                    </a:p>
                  </a:txBody>
                  <a:tcPr anchor="ctr">
                    <a:lnL>
                      <a:noFill/>
                    </a:lnL>
                    <a:lnR>
                      <a:noFill/>
                    </a:lnR>
                    <a:lnT>
                      <a:noFill/>
                    </a:lnT>
                    <a:lnB>
                      <a:noFill/>
                    </a:lnB>
                  </a:tcPr>
                </a:tc>
                <a:extLst>
                  <a:ext uri="{0D108BD9-81ED-4DB2-BD59-A6C34878D82A}">
                    <a16:rowId xmlns:a16="http://schemas.microsoft.com/office/drawing/2014/main" val="2912243221"/>
                  </a:ext>
                </a:extLst>
              </a:tr>
            </a:tbl>
          </a:graphicData>
        </a:graphic>
      </p:graphicFrame>
    </p:spTree>
    <p:custDataLst>
      <p:tags r:id="rId1"/>
    </p:custDataLst>
    <p:extLst>
      <p:ext uri="{BB962C8B-B14F-4D97-AF65-F5344CB8AC3E}">
        <p14:creationId xmlns:p14="http://schemas.microsoft.com/office/powerpoint/2010/main" val="35361505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sz="1700"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sz="1700" dirty="0"/>
              <a:t>To better understand how the web browser and web server interact, examine how a web page is opened in a browser.</a:t>
            </a:r>
            <a:endParaRPr lang="en-US" altLang="ja-JP" sz="1700"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2446824"/>
          </a:xfrm>
          <a:prstGeom prst="rect">
            <a:avLst/>
          </a:prstGeom>
          <a:noFill/>
        </p:spPr>
        <p:txBody>
          <a:bodyPr wrap="square" rtlCol="0">
            <a:spAutoFit/>
          </a:bodyPr>
          <a:lstStyle/>
          <a:p>
            <a:r>
              <a:rPr lang="en-US" sz="1700" b="1" dirty="0"/>
              <a:t>Step 1 </a:t>
            </a:r>
            <a:endParaRPr lang="en-US" sz="1700" dirty="0"/>
          </a:p>
          <a:p>
            <a:r>
              <a:rPr lang="en-US" sz="1700" dirty="0"/>
              <a:t>The browser interprets the three parts of the URL:</a:t>
            </a:r>
          </a:p>
          <a:p>
            <a:pPr marL="171450" indent="-171450">
              <a:buFont typeface="Arial" panose="020B0604020202020204" pitchFamily="34" charset="0"/>
              <a:buChar char="•"/>
            </a:pPr>
            <a:r>
              <a:rPr lang="en-US" sz="1700" dirty="0"/>
              <a:t>http (the protocol or scheme)</a:t>
            </a:r>
          </a:p>
          <a:p>
            <a:pPr marL="171450" indent="-171450">
              <a:buFont typeface="Arial" panose="020B0604020202020204" pitchFamily="34" charset="0"/>
              <a:buChar char="•"/>
            </a:pPr>
            <a:r>
              <a:rPr lang="en-US" sz="1700" dirty="0"/>
              <a:t>www.cisco.com (the server name)</a:t>
            </a:r>
          </a:p>
          <a:p>
            <a:pPr marL="171450" indent="-171450">
              <a:buFont typeface="Arial" panose="020B0604020202020204" pitchFamily="34" charset="0"/>
              <a:buChar char="•"/>
            </a:pPr>
            <a:r>
              <a:rPr lang="en-US" sz="1700" dirty="0"/>
              <a:t>index.html (the specific filename requested)</a:t>
            </a:r>
          </a:p>
          <a:p>
            <a:endParaRPr lang="en-US" sz="17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565838" cy="3231654"/>
          </a:xfrm>
          <a:prstGeom prst="rect">
            <a:avLst/>
          </a:prstGeom>
          <a:noFill/>
        </p:spPr>
        <p:txBody>
          <a:bodyPr wrap="square" rtlCol="0">
            <a:spAutoFit/>
          </a:bodyPr>
          <a:lstStyle/>
          <a:p>
            <a:r>
              <a:rPr lang="en-US" sz="1700" b="1" dirty="0"/>
              <a:t>Step 2</a:t>
            </a:r>
            <a:endParaRPr lang="en-US" sz="1700" dirty="0"/>
          </a:p>
          <a:p>
            <a:r>
              <a:rPr lang="en-US" sz="1700" dirty="0"/>
              <a:t>The browser then checks with a name server to convert www.cisco.com into a numeric IP address, which it uses to connect to the server. </a:t>
            </a:r>
          </a:p>
          <a:p>
            <a:endParaRPr lang="en-US" sz="1700" dirty="0"/>
          </a:p>
          <a:p>
            <a:r>
              <a:rPr lang="en-US" sz="1700" dirty="0"/>
              <a:t>The client initiates an HTTP request to a server by sending a GET request to the server and asks for the index.html file.</a:t>
            </a:r>
          </a:p>
          <a:p>
            <a:endParaRPr lang="en-US" sz="17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764" y="3861646"/>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1138773"/>
          </a:xfrm>
          <a:prstGeom prst="rect">
            <a:avLst/>
          </a:prstGeom>
          <a:noFill/>
        </p:spPr>
        <p:txBody>
          <a:bodyPr wrap="square" rtlCol="0">
            <a:spAutoFit/>
          </a:bodyPr>
          <a:lstStyle/>
          <a:p>
            <a:r>
              <a:rPr lang="en-US" sz="1700" b="1" dirty="0"/>
              <a:t>Step 3</a:t>
            </a:r>
            <a:endParaRPr lang="en-US" sz="1700" dirty="0"/>
          </a:p>
          <a:p>
            <a:r>
              <a:rPr lang="en-US" sz="17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2191598"/>
            <a:ext cx="4067258" cy="2463527"/>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1138773"/>
          </a:xfrm>
          <a:prstGeom prst="rect">
            <a:avLst/>
          </a:prstGeom>
          <a:noFill/>
        </p:spPr>
        <p:txBody>
          <a:bodyPr wrap="square" rtlCol="0">
            <a:spAutoFit/>
          </a:bodyPr>
          <a:lstStyle/>
          <a:p>
            <a:r>
              <a:rPr lang="en-US" sz="1700" b="1" dirty="0"/>
              <a:t>Step 4</a:t>
            </a:r>
            <a:endParaRPr lang="en-US" sz="1700" dirty="0"/>
          </a:p>
          <a:p>
            <a:r>
              <a:rPr lang="en-US" sz="1700" dirty="0"/>
              <a:t>The browser deciphers the HTML code and formats the page for the browser window.</a:t>
            </a:r>
          </a:p>
          <a:p>
            <a:endParaRPr lang="en-US" sz="17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920780" cy="3456241"/>
          </a:xfrm>
        </p:spPr>
        <p:txBody>
          <a:bodyPr/>
          <a:lstStyle/>
          <a:p>
            <a:pPr>
              <a:lnSpc>
                <a:spcPct val="85000"/>
              </a:lnSpc>
              <a:spcBef>
                <a:spcPct val="30000"/>
              </a:spcBef>
              <a:buFont typeface="Arial" panose="020B0604020202020204" pitchFamily="34" charset="0"/>
              <a:buChar char="•"/>
            </a:pPr>
            <a:r>
              <a:rPr lang="en-US" sz="18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8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8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sz="1600" dirty="0"/>
              <a:t>The DNS server stores different types of resource records that are used to resolve names. These records contain the name, address, and type of record.</a:t>
            </a:r>
          </a:p>
          <a:p>
            <a:pPr marL="0" indent="0">
              <a:buNone/>
            </a:pPr>
            <a:r>
              <a:rPr lang="en-US" sz="1600" dirty="0"/>
              <a:t>Some of these record types are as follows:</a:t>
            </a:r>
          </a:p>
          <a:p>
            <a:pPr lvl="2">
              <a:buFont typeface="Arial" panose="020B0604020202020204" pitchFamily="34" charset="0"/>
              <a:buChar char="•"/>
            </a:pPr>
            <a:r>
              <a:rPr lang="en-US" sz="1600" b="1" dirty="0"/>
              <a:t>A</a:t>
            </a:r>
            <a:r>
              <a:rPr lang="en-US" sz="1600" dirty="0"/>
              <a:t> - An end device IPv4 address</a:t>
            </a:r>
          </a:p>
          <a:p>
            <a:pPr lvl="2">
              <a:buFont typeface="Arial" panose="020B0604020202020204" pitchFamily="34" charset="0"/>
              <a:buChar char="•"/>
            </a:pPr>
            <a:r>
              <a:rPr lang="en-US" sz="1600" b="1" dirty="0"/>
              <a:t>NS</a:t>
            </a:r>
            <a:r>
              <a:rPr lang="en-US" sz="1600" dirty="0"/>
              <a:t> - An authoritative name server</a:t>
            </a:r>
          </a:p>
          <a:p>
            <a:pPr lvl="2">
              <a:buFont typeface="Arial" panose="020B0604020202020204" pitchFamily="34" charset="0"/>
              <a:buChar char="•"/>
            </a:pPr>
            <a:r>
              <a:rPr lang="en-US" sz="1600" b="1" dirty="0"/>
              <a:t>AAAA</a:t>
            </a:r>
            <a:r>
              <a:rPr lang="en-US" sz="1600" dirty="0"/>
              <a:t> - An end device IPv6 address (pronounced quad-A)</a:t>
            </a:r>
          </a:p>
          <a:p>
            <a:pPr lvl="2">
              <a:buFont typeface="Arial" panose="020B0604020202020204" pitchFamily="34" charset="0"/>
              <a:buChar char="•"/>
            </a:pPr>
            <a:r>
              <a:rPr lang="en-US" sz="1600" b="1" dirty="0"/>
              <a:t>MX</a:t>
            </a:r>
            <a:r>
              <a:rPr lang="en-US" sz="1600" dirty="0"/>
              <a:t> - A mail exchange record</a:t>
            </a:r>
            <a:endParaRPr lang="en-US" sz="1600" b="1" dirty="0"/>
          </a:p>
          <a:p>
            <a:pPr marL="0" indent="0">
              <a:lnSpc>
                <a:spcPct val="85000"/>
              </a:lnSpc>
              <a:spcBef>
                <a:spcPct val="30000"/>
              </a:spcBef>
              <a:buNone/>
            </a:pPr>
            <a:r>
              <a:rPr lang="en-US" sz="1600"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sz="1600"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sz="1800"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134198347"/>
              </p:ext>
            </p:extLst>
          </p:nvPr>
        </p:nvGraphicFramePr>
        <p:xfrm>
          <a:off x="906275" y="2187026"/>
          <a:ext cx="7331449" cy="2031535"/>
        </p:xfrm>
        <a:graphic>
          <a:graphicData uri="http://schemas.openxmlformats.org/drawingml/2006/table">
            <a:tbl>
              <a:tblPr firstRow="1" bandRow="1">
                <a:tableStyleId>{5C22544A-7EE6-4342-B048-85BDC9FD1C3A}</a:tableStyleId>
              </a:tblPr>
              <a:tblGrid>
                <a:gridCol w="2377920">
                  <a:extLst>
                    <a:ext uri="{9D8B030D-6E8A-4147-A177-3AD203B41FA5}">
                      <a16:colId xmlns:a16="http://schemas.microsoft.com/office/drawing/2014/main" val="2315706228"/>
                    </a:ext>
                  </a:extLst>
                </a:gridCol>
                <a:gridCol w="4953529">
                  <a:extLst>
                    <a:ext uri="{9D8B030D-6E8A-4147-A177-3AD203B41FA5}">
                      <a16:colId xmlns:a16="http://schemas.microsoft.com/office/drawing/2014/main" val="542607747"/>
                    </a:ext>
                  </a:extLst>
                </a:gridCol>
              </a:tblGrid>
              <a:tr h="406307">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406307">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406307">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406307">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406307">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60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60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60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600" dirty="0"/>
              <a:t>Examples of top-level domains:</a:t>
            </a:r>
          </a:p>
          <a:p>
            <a:pPr lvl="2"/>
            <a:r>
              <a:rPr lang="en-US" sz="1600" b="1" dirty="0"/>
              <a:t>.com</a:t>
            </a:r>
            <a:r>
              <a:rPr lang="en-US" sz="1600" dirty="0"/>
              <a:t> - a business or industry</a:t>
            </a:r>
          </a:p>
          <a:p>
            <a:pPr lvl="2"/>
            <a:r>
              <a:rPr lang="en-US" sz="1600" b="1" dirty="0"/>
              <a:t>.org</a:t>
            </a:r>
            <a:r>
              <a:rPr lang="en-US" sz="1600" dirty="0"/>
              <a:t> - a non-profit organization</a:t>
            </a:r>
          </a:p>
          <a:p>
            <a:pPr lvl="2"/>
            <a:r>
              <a:rPr lang="en-US" sz="1600" b="1" dirty="0"/>
              <a:t>.au</a:t>
            </a:r>
            <a:r>
              <a:rPr lang="en-US" sz="1600"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sz="1800"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sz="1800"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sz="1800" dirty="0"/>
              <a:t>When the </a:t>
            </a:r>
            <a:r>
              <a:rPr lang="en-US" sz="1800" b="1" dirty="0"/>
              <a:t>nslookup</a:t>
            </a:r>
            <a:r>
              <a:rPr lang="en-US" sz="1800" dirty="0"/>
              <a:t> command is issued, the default DNS server configured for your host is displayed.  </a:t>
            </a:r>
          </a:p>
          <a:p>
            <a:pPr>
              <a:lnSpc>
                <a:spcPct val="85000"/>
              </a:lnSpc>
              <a:spcBef>
                <a:spcPct val="30000"/>
              </a:spcBef>
              <a:buFont typeface="Arial" panose="020B0604020202020204" pitchFamily="34" charset="0"/>
              <a:buChar char="•"/>
            </a:pPr>
            <a:r>
              <a:rPr lang="en-US" sz="1800" dirty="0"/>
              <a:t>The name of a host or domain can be entered at the </a:t>
            </a:r>
            <a:r>
              <a:rPr lang="en-US" sz="1800" b="1" dirty="0"/>
              <a:t>nslookup</a:t>
            </a:r>
            <a:r>
              <a:rPr lang="en-US" sz="1800" dirty="0"/>
              <a:t> prompt.</a:t>
            </a:r>
          </a:p>
          <a:p>
            <a:pPr>
              <a:lnSpc>
                <a:spcPct val="85000"/>
              </a:lnSpc>
              <a:spcBef>
                <a:spcPct val="30000"/>
              </a:spcBef>
              <a:buFont typeface="Arial" panose="020B0604020202020204" pitchFamily="34" charset="0"/>
              <a:buChar char="•"/>
            </a:pPr>
            <a:endParaRPr lang="en-US" sz="18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6" y="798945"/>
            <a:ext cx="4612381" cy="3785934"/>
          </a:xfrm>
        </p:spPr>
        <p:txBody>
          <a:bodyPr/>
          <a:lstStyle/>
          <a:p>
            <a:pPr marL="0" indent="0">
              <a:lnSpc>
                <a:spcPct val="85000"/>
              </a:lnSpc>
              <a:spcBef>
                <a:spcPct val="30000"/>
              </a:spcBef>
              <a:buNone/>
            </a:pPr>
            <a:r>
              <a:rPr lang="en-US" sz="1300" dirty="0"/>
              <a:t>The DHCP Process: </a:t>
            </a:r>
          </a:p>
          <a:p>
            <a:pPr lvl="2">
              <a:lnSpc>
                <a:spcPct val="85000"/>
              </a:lnSpc>
              <a:spcBef>
                <a:spcPct val="30000"/>
              </a:spcBef>
              <a:buFont typeface="Arial" panose="020B0604020202020204" pitchFamily="34" charset="0"/>
              <a:buChar char="•"/>
            </a:pPr>
            <a:r>
              <a:rPr lang="en-US" sz="1300"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sz="1300"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sz="1300"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sz="1300"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sz="1300"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sz="1300"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sz="1800" dirty="0"/>
              <a:t>The upper three layers of the OSI model (application, presentation, and session) define functions of the TCP/IP application layer.</a:t>
            </a:r>
          </a:p>
          <a:p>
            <a:pPr>
              <a:buFont typeface="Arial" panose="020B0604020202020204" pitchFamily="34" charset="0"/>
              <a:buChar char="•"/>
            </a:pPr>
            <a:r>
              <a:rPr lang="en-US" sz="1800"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sz="1800" dirty="0"/>
              <a:t>Some of the most widely known application layer protocols include HTTP, FTP, TFTP, IMAP and DNS.</a:t>
            </a:r>
            <a:endParaRPr lang="en-US" altLang="ja-JP" sz="1800"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5150316" cy="3284359"/>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Practice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810406"/>
            <a:ext cx="8649325" cy="3522688"/>
          </a:xfrm>
        </p:spPr>
        <p:txBody>
          <a:bodyPr/>
          <a:lstStyle/>
          <a:p>
            <a:pPr marL="0" indent="0">
              <a:spcBef>
                <a:spcPts val="0"/>
              </a:spcBef>
              <a:spcAft>
                <a:spcPts val="0"/>
              </a:spcAft>
              <a:buNone/>
            </a:pPr>
            <a:r>
              <a:rPr lang="en-US" sz="1800" dirty="0"/>
              <a:t># Simple</a:t>
            </a:r>
          </a:p>
          <a:p>
            <a:pPr marL="0" indent="0">
              <a:spcBef>
                <a:spcPts val="0"/>
              </a:spcBef>
              <a:spcAft>
                <a:spcPts val="0"/>
              </a:spcAft>
              <a:buNone/>
            </a:pPr>
            <a:r>
              <a:rPr lang="en-US" sz="1800" dirty="0" err="1"/>
              <a:t>nslookup</a:t>
            </a:r>
            <a:r>
              <a:rPr lang="en-US" sz="1800" dirty="0"/>
              <a:t> google.com</a:t>
            </a:r>
          </a:p>
          <a:p>
            <a:pPr marL="0" indent="0">
              <a:spcBef>
                <a:spcPts val="0"/>
              </a:spcBef>
              <a:spcAft>
                <a:spcPts val="0"/>
              </a:spcAft>
              <a:buNone/>
            </a:pPr>
            <a:endParaRPr lang="en-US" sz="1800" dirty="0"/>
          </a:p>
          <a:p>
            <a:pPr marL="0" indent="0">
              <a:spcBef>
                <a:spcPts val="0"/>
              </a:spcBef>
              <a:spcAft>
                <a:spcPts val="0"/>
              </a:spcAft>
              <a:buNone/>
            </a:pPr>
            <a:r>
              <a:rPr lang="en-US" sz="1800" dirty="0"/>
              <a:t># Specific DNS server interrogation</a:t>
            </a:r>
          </a:p>
          <a:p>
            <a:pPr marL="0" indent="0">
              <a:spcBef>
                <a:spcPts val="0"/>
              </a:spcBef>
              <a:spcAft>
                <a:spcPts val="0"/>
              </a:spcAft>
              <a:buNone/>
            </a:pPr>
            <a:r>
              <a:rPr lang="en-US" sz="1800" dirty="0" err="1"/>
              <a:t>nslookup</a:t>
            </a:r>
            <a:r>
              <a:rPr lang="en-US" sz="1800" dirty="0"/>
              <a:t> google.com 8.8.8.8</a:t>
            </a:r>
          </a:p>
          <a:p>
            <a:pPr marL="0" indent="0">
              <a:spcBef>
                <a:spcPts val="0"/>
              </a:spcBef>
              <a:spcAft>
                <a:spcPts val="0"/>
              </a:spcAft>
              <a:buNone/>
            </a:pPr>
            <a:endParaRPr lang="en-US" sz="1800" dirty="0"/>
          </a:p>
          <a:p>
            <a:pPr marL="0" indent="0">
              <a:spcBef>
                <a:spcPts val="0"/>
              </a:spcBef>
              <a:spcAft>
                <a:spcPts val="0"/>
              </a:spcAft>
              <a:buNone/>
            </a:pPr>
            <a:r>
              <a:rPr lang="en-US" sz="1800" dirty="0"/>
              <a:t># MX (mail) record listing</a:t>
            </a:r>
          </a:p>
          <a:p>
            <a:pPr marL="0" indent="0">
              <a:spcBef>
                <a:spcPts val="0"/>
              </a:spcBef>
              <a:spcAft>
                <a:spcPts val="0"/>
              </a:spcAft>
              <a:buNone/>
            </a:pPr>
            <a:r>
              <a:rPr lang="en-US" sz="1800" dirty="0" err="1"/>
              <a:t>nslookup</a:t>
            </a:r>
            <a:r>
              <a:rPr lang="en-US" sz="1800" dirty="0"/>
              <a:t> -type=MX gmail.com</a:t>
            </a:r>
          </a:p>
          <a:p>
            <a:pPr marL="0" indent="0">
              <a:spcBef>
                <a:spcPts val="0"/>
              </a:spcBef>
              <a:spcAft>
                <a:spcPts val="0"/>
              </a:spcAft>
              <a:buNone/>
            </a:pPr>
            <a:endParaRPr lang="en-US" sz="1800" dirty="0"/>
          </a:p>
          <a:p>
            <a:pPr marL="0" indent="0">
              <a:spcBef>
                <a:spcPts val="0"/>
              </a:spcBef>
              <a:spcAft>
                <a:spcPts val="0"/>
              </a:spcAft>
              <a:buNone/>
            </a:pPr>
            <a:r>
              <a:rPr lang="en-US" sz="1800" dirty="0"/>
              <a:t># NS records listing (name servers)</a:t>
            </a:r>
          </a:p>
          <a:p>
            <a:pPr marL="0" indent="0">
              <a:spcBef>
                <a:spcPts val="0"/>
              </a:spcBef>
              <a:spcAft>
                <a:spcPts val="0"/>
              </a:spcAft>
              <a:buNone/>
            </a:pPr>
            <a:r>
              <a:rPr lang="en-US" sz="1800" dirty="0" err="1"/>
              <a:t>nslookup</a:t>
            </a:r>
            <a:r>
              <a:rPr lang="en-US" sz="1800" dirty="0"/>
              <a:t> -type=NS google.com</a:t>
            </a:r>
          </a:p>
          <a:p>
            <a:pPr marL="0" indent="0">
              <a:spcBef>
                <a:spcPts val="0"/>
              </a:spcBef>
              <a:spcAft>
                <a:spcPts val="0"/>
              </a:spcAft>
              <a:buNone/>
            </a:pPr>
            <a:endParaRPr lang="en-US" sz="1800" dirty="0"/>
          </a:p>
          <a:p>
            <a:pPr marL="0" indent="0">
              <a:spcBef>
                <a:spcPts val="0"/>
              </a:spcBef>
              <a:spcAft>
                <a:spcPts val="0"/>
              </a:spcAft>
              <a:buNone/>
            </a:pPr>
            <a:r>
              <a:rPr lang="en-US" sz="1800" dirty="0"/>
              <a:t># Reverse DNS (IP → name)</a:t>
            </a:r>
          </a:p>
          <a:p>
            <a:pPr marL="0" indent="0">
              <a:spcBef>
                <a:spcPts val="0"/>
              </a:spcBef>
              <a:spcAft>
                <a:spcPts val="0"/>
              </a:spcAft>
              <a:buNone/>
            </a:pPr>
            <a:r>
              <a:rPr lang="en-US" sz="1800" dirty="0" err="1"/>
              <a:t>nslookup</a:t>
            </a:r>
            <a:r>
              <a:rPr lang="en-US" sz="1800" dirty="0"/>
              <a:t> 8.8.8.8</a:t>
            </a:r>
          </a:p>
          <a:p>
            <a:pPr marL="0" indent="0">
              <a:spcBef>
                <a:spcPts val="0"/>
              </a:spcBef>
              <a:spcAft>
                <a:spcPts val="0"/>
              </a:spcAft>
              <a:buNone/>
            </a:pPr>
            <a:endParaRPr lang="en-US" sz="1800" dirty="0"/>
          </a:p>
          <a:p>
            <a:pPr marL="0" indent="0">
              <a:buNone/>
            </a:pPr>
            <a:endParaRPr lang="en-US" sz="1800" dirty="0"/>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Practice – Observe DNS Resolution</a:t>
            </a:r>
          </a:p>
        </p:txBody>
      </p:sp>
      <p:graphicFrame>
        <p:nvGraphicFramePr>
          <p:cNvPr id="2" name="Content Placeholder 1">
            <a:extLst>
              <a:ext uri="{FF2B5EF4-FFF2-40B4-BE49-F238E27FC236}">
                <a16:creationId xmlns:a16="http://schemas.microsoft.com/office/drawing/2014/main" id="{B17AA519-EA7E-462F-95E8-04C757CFABE0}"/>
              </a:ext>
            </a:extLst>
          </p:cNvPr>
          <p:cNvGraphicFramePr>
            <a:graphicFrameLocks noGrp="1"/>
          </p:cNvGraphicFramePr>
          <p:nvPr>
            <p:ph idx="1"/>
            <p:extLst>
              <p:ext uri="{D42A27DB-BD31-4B8C-83A1-F6EECF244321}">
                <p14:modId xmlns:p14="http://schemas.microsoft.com/office/powerpoint/2010/main" val="2604313586"/>
              </p:ext>
            </p:extLst>
          </p:nvPr>
        </p:nvGraphicFramePr>
        <p:xfrm>
          <a:off x="474916" y="1071175"/>
          <a:ext cx="8039355" cy="3001149"/>
        </p:xfrm>
        <a:graphic>
          <a:graphicData uri="http://schemas.openxmlformats.org/drawingml/2006/table">
            <a:tbl>
              <a:tblPr firstRow="1" firstCol="1" bandRow="1">
                <a:tableStyleId>{5C22544A-7EE6-4342-B048-85BDC9FD1C3A}</a:tableStyleId>
              </a:tblPr>
              <a:tblGrid>
                <a:gridCol w="1836963">
                  <a:extLst>
                    <a:ext uri="{9D8B030D-6E8A-4147-A177-3AD203B41FA5}">
                      <a16:colId xmlns:a16="http://schemas.microsoft.com/office/drawing/2014/main" val="184149759"/>
                    </a:ext>
                  </a:extLst>
                </a:gridCol>
                <a:gridCol w="3522607">
                  <a:extLst>
                    <a:ext uri="{9D8B030D-6E8A-4147-A177-3AD203B41FA5}">
                      <a16:colId xmlns:a16="http://schemas.microsoft.com/office/drawing/2014/main" val="2398687714"/>
                    </a:ext>
                  </a:extLst>
                </a:gridCol>
                <a:gridCol w="2679785">
                  <a:extLst>
                    <a:ext uri="{9D8B030D-6E8A-4147-A177-3AD203B41FA5}">
                      <a16:colId xmlns:a16="http://schemas.microsoft.com/office/drawing/2014/main" val="3091851913"/>
                    </a:ext>
                  </a:extLst>
                </a:gridCol>
              </a:tblGrid>
              <a:tr h="333461">
                <a:tc>
                  <a:txBody>
                    <a:bodyPr/>
                    <a:lstStyle/>
                    <a:p>
                      <a:pPr algn="ctr">
                        <a:lnSpc>
                          <a:spcPct val="107000"/>
                        </a:lnSpc>
                        <a:spcAft>
                          <a:spcPts val="0"/>
                        </a:spcAft>
                      </a:pPr>
                      <a:r>
                        <a:rPr lang="ro-RO" sz="1200" dirty="0">
                          <a:effectLst/>
                        </a:rPr>
                        <a:t>T</a:t>
                      </a:r>
                      <a:r>
                        <a:rPr lang="en-US" sz="1200" dirty="0" err="1">
                          <a:effectLst/>
                        </a:rPr>
                        <a:t>ype</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en-US" sz="1200" dirty="0">
                          <a:effectLst/>
                        </a:rPr>
                        <a:t>Significance</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en-US" sz="1200" dirty="0">
                          <a:effectLst/>
                        </a:rPr>
                        <a:t>Use example</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45125545"/>
                  </a:ext>
                </a:extLst>
              </a:tr>
              <a:tr h="333461">
                <a:tc>
                  <a:txBody>
                    <a:bodyPr/>
                    <a:lstStyle/>
                    <a:p>
                      <a:pPr algn="ctr">
                        <a:lnSpc>
                          <a:spcPct val="107000"/>
                        </a:lnSpc>
                        <a:spcAft>
                          <a:spcPts val="0"/>
                        </a:spcAft>
                      </a:pPr>
                      <a:r>
                        <a:rPr lang="ro-RO" sz="1200" dirty="0">
                          <a:effectLst/>
                        </a:rPr>
                        <a:t>A</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IPv4 address</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-type=A 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12189852"/>
                  </a:ext>
                </a:extLst>
              </a:tr>
              <a:tr h="333461">
                <a:tc>
                  <a:txBody>
                    <a:bodyPr/>
                    <a:lstStyle/>
                    <a:p>
                      <a:pPr algn="ctr">
                        <a:lnSpc>
                          <a:spcPct val="107000"/>
                        </a:lnSpc>
                        <a:spcAft>
                          <a:spcPts val="0"/>
                        </a:spcAft>
                      </a:pPr>
                      <a:r>
                        <a:rPr lang="ro-RO" sz="1200" dirty="0">
                          <a:effectLst/>
                        </a:rPr>
                        <a:t>AAAA</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IPv6 address</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-type=AAAA 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65835237"/>
                  </a:ext>
                </a:extLst>
              </a:tr>
              <a:tr h="333461">
                <a:tc>
                  <a:txBody>
                    <a:bodyPr/>
                    <a:lstStyle/>
                    <a:p>
                      <a:pPr algn="ctr">
                        <a:lnSpc>
                          <a:spcPct val="107000"/>
                        </a:lnSpc>
                        <a:spcAft>
                          <a:spcPts val="0"/>
                        </a:spcAft>
                      </a:pPr>
                      <a:r>
                        <a:rPr lang="ro-RO" sz="1200" dirty="0">
                          <a:effectLst/>
                        </a:rPr>
                        <a:t>MX</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Mail server</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-type=MX gmail.com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59526948"/>
                  </a:ext>
                </a:extLst>
              </a:tr>
              <a:tr h="333461">
                <a:tc>
                  <a:txBody>
                    <a:bodyPr/>
                    <a:lstStyle/>
                    <a:p>
                      <a:pPr algn="ctr">
                        <a:lnSpc>
                          <a:spcPct val="107000"/>
                        </a:lnSpc>
                        <a:spcAft>
                          <a:spcPts val="0"/>
                        </a:spcAft>
                      </a:pPr>
                      <a:r>
                        <a:rPr lang="ro-RO" sz="1200" dirty="0">
                          <a:effectLst/>
                        </a:rPr>
                        <a:t>NS</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Nameserver</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-type=NS 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41945730"/>
                  </a:ext>
                </a:extLst>
              </a:tr>
              <a:tr h="333461">
                <a:tc>
                  <a:txBody>
                    <a:bodyPr/>
                    <a:lstStyle/>
                    <a:p>
                      <a:pPr algn="ctr">
                        <a:lnSpc>
                          <a:spcPct val="107000"/>
                        </a:lnSpc>
                        <a:spcAft>
                          <a:spcPts val="0"/>
                        </a:spcAft>
                      </a:pPr>
                      <a:r>
                        <a:rPr lang="ro-RO" sz="1200" dirty="0">
                          <a:effectLst/>
                        </a:rPr>
                        <a:t>TXT</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Text (SPF, DKIM)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-type=TXT 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96082990"/>
                  </a:ext>
                </a:extLst>
              </a:tr>
              <a:tr h="333461">
                <a:tc>
                  <a:txBody>
                    <a:bodyPr/>
                    <a:lstStyle/>
                    <a:p>
                      <a:pPr algn="ctr">
                        <a:lnSpc>
                          <a:spcPct val="107000"/>
                        </a:lnSpc>
                        <a:spcAft>
                          <a:spcPts val="0"/>
                        </a:spcAft>
                      </a:pPr>
                      <a:r>
                        <a:rPr lang="ro-RO" sz="1200" dirty="0">
                          <a:effectLst/>
                        </a:rPr>
                        <a:t>SOA</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Start of Authority</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-type=SOA 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8471194"/>
                  </a:ext>
                </a:extLst>
              </a:tr>
              <a:tr h="333461">
                <a:tc>
                  <a:txBody>
                    <a:bodyPr/>
                    <a:lstStyle/>
                    <a:p>
                      <a:pPr algn="ctr">
                        <a:lnSpc>
                          <a:spcPct val="107000"/>
                        </a:lnSpc>
                        <a:spcAft>
                          <a:spcPts val="0"/>
                        </a:spcAft>
                      </a:pPr>
                      <a:r>
                        <a:rPr lang="ro-RO" sz="1200" dirty="0">
                          <a:effectLst/>
                        </a:rPr>
                        <a:t>CNAME</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Alias / redirect</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nslookup -type=CNAME www.site.com</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33954655"/>
                  </a:ext>
                </a:extLst>
              </a:tr>
              <a:tr h="333461">
                <a:tc>
                  <a:txBody>
                    <a:bodyPr/>
                    <a:lstStyle/>
                    <a:p>
                      <a:pPr algn="ctr">
                        <a:lnSpc>
                          <a:spcPct val="107000"/>
                        </a:lnSpc>
                        <a:spcAft>
                          <a:spcPts val="0"/>
                        </a:spcAft>
                      </a:pPr>
                      <a:r>
                        <a:rPr lang="ro-RO" sz="1200" dirty="0">
                          <a:effectLst/>
                        </a:rPr>
                        <a:t>PTR</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a:effectLst/>
                        </a:rPr>
                        <a:t>Reverse DNS</a:t>
                      </a:r>
                      <a:endParaRPr lang="ro-RO" sz="12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ro-RO" sz="1200" dirty="0" err="1">
                          <a:effectLst/>
                        </a:rPr>
                        <a:t>nslookup</a:t>
                      </a:r>
                      <a:r>
                        <a:rPr lang="ro-RO" sz="1200" dirty="0">
                          <a:effectLst/>
                        </a:rPr>
                        <a:t> </a:t>
                      </a:r>
                      <a:r>
                        <a:rPr lang="ro-RO" sz="1200" dirty="0" err="1">
                          <a:effectLst/>
                        </a:rPr>
                        <a:t>IP_address</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68091766"/>
                  </a:ext>
                </a:extLst>
              </a:tr>
            </a:tbl>
          </a:graphicData>
        </a:graphic>
      </p:graphicFrame>
    </p:spTree>
    <p:custDataLst>
      <p:tags r:id="rId1"/>
    </p:custDataLst>
    <p:extLst>
      <p:ext uri="{BB962C8B-B14F-4D97-AF65-F5344CB8AC3E}">
        <p14:creationId xmlns:p14="http://schemas.microsoft.com/office/powerpoint/2010/main" val="222667513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Practice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810406"/>
            <a:ext cx="4711295" cy="3522688"/>
          </a:xfrm>
        </p:spPr>
        <p:txBody>
          <a:bodyPr/>
          <a:lstStyle/>
          <a:p>
            <a:pPr marL="0" indent="0">
              <a:spcBef>
                <a:spcPts val="0"/>
              </a:spcBef>
              <a:spcAft>
                <a:spcPts val="0"/>
              </a:spcAft>
              <a:buNone/>
            </a:pPr>
            <a:r>
              <a:rPr lang="en-US" sz="1800" dirty="0"/>
              <a:t>Funny fact: Easter egg – facebook.com</a:t>
            </a:r>
          </a:p>
          <a:p>
            <a:pPr marL="0" indent="0">
              <a:spcBef>
                <a:spcPts val="0"/>
              </a:spcBef>
              <a:spcAft>
                <a:spcPts val="0"/>
              </a:spcAft>
              <a:buNone/>
            </a:pPr>
            <a:endParaRPr lang="en-US" sz="1800" dirty="0"/>
          </a:p>
          <a:p>
            <a:pPr marL="0" indent="0">
              <a:spcBef>
                <a:spcPts val="0"/>
              </a:spcBef>
              <a:spcAft>
                <a:spcPts val="0"/>
              </a:spcAft>
              <a:buNone/>
            </a:pPr>
            <a:r>
              <a:rPr lang="en-US" sz="1800" dirty="0"/>
              <a:t>&gt;</a:t>
            </a:r>
            <a:r>
              <a:rPr lang="en-US" sz="1800" dirty="0" err="1"/>
              <a:t>nslookup</a:t>
            </a:r>
            <a:r>
              <a:rPr lang="en-US" sz="1800" dirty="0"/>
              <a:t> www.facebook.com</a:t>
            </a:r>
          </a:p>
          <a:p>
            <a:pPr marL="0" indent="0">
              <a:spcBef>
                <a:spcPts val="0"/>
              </a:spcBef>
              <a:spcAft>
                <a:spcPts val="0"/>
              </a:spcAft>
              <a:buNone/>
            </a:pPr>
            <a:r>
              <a:rPr lang="en-US" sz="1800" dirty="0"/>
              <a:t>Server:  uranus.intra.net.ase.ro</a:t>
            </a:r>
          </a:p>
          <a:p>
            <a:pPr marL="0" indent="0">
              <a:spcBef>
                <a:spcPts val="0"/>
              </a:spcBef>
              <a:spcAft>
                <a:spcPts val="0"/>
              </a:spcAft>
              <a:buNone/>
            </a:pPr>
            <a:r>
              <a:rPr lang="en-US" sz="1800" dirty="0"/>
              <a:t>Address:  192.168.3.10</a:t>
            </a:r>
          </a:p>
          <a:p>
            <a:pPr marL="0" indent="0">
              <a:spcBef>
                <a:spcPts val="0"/>
              </a:spcBef>
              <a:spcAft>
                <a:spcPts val="0"/>
              </a:spcAft>
              <a:buNone/>
            </a:pPr>
            <a:r>
              <a:rPr lang="en-US" sz="1800" dirty="0"/>
              <a:t>Non-authoritative answer:</a:t>
            </a:r>
          </a:p>
          <a:p>
            <a:pPr marL="0" indent="0">
              <a:spcBef>
                <a:spcPts val="0"/>
              </a:spcBef>
              <a:spcAft>
                <a:spcPts val="0"/>
              </a:spcAft>
              <a:buNone/>
            </a:pPr>
            <a:r>
              <a:rPr lang="en-US" sz="1800" dirty="0"/>
              <a:t>Name:    star-mini.c10r.facebook.com</a:t>
            </a:r>
          </a:p>
          <a:p>
            <a:pPr marL="0" indent="0">
              <a:spcBef>
                <a:spcPts val="0"/>
              </a:spcBef>
              <a:spcAft>
                <a:spcPts val="0"/>
              </a:spcAft>
              <a:buNone/>
            </a:pPr>
            <a:r>
              <a:rPr lang="en-US" sz="1800" dirty="0"/>
              <a:t>Addresses:  2a03:2880:f123:83:</a:t>
            </a:r>
            <a:r>
              <a:rPr lang="en-US" sz="1800" b="1" dirty="0"/>
              <a:t>face:b00c</a:t>
            </a:r>
            <a:r>
              <a:rPr lang="en-US" sz="1800" dirty="0"/>
              <a:t>:0:25de</a:t>
            </a:r>
          </a:p>
          <a:p>
            <a:pPr marL="0" indent="0">
              <a:spcBef>
                <a:spcPts val="0"/>
              </a:spcBef>
              <a:spcAft>
                <a:spcPts val="0"/>
              </a:spcAft>
              <a:buNone/>
            </a:pPr>
            <a:r>
              <a:rPr lang="en-US" sz="1800" dirty="0"/>
              <a:t>          185.60.218.35</a:t>
            </a:r>
          </a:p>
          <a:p>
            <a:pPr marL="0" indent="0">
              <a:spcBef>
                <a:spcPts val="0"/>
              </a:spcBef>
              <a:spcAft>
                <a:spcPts val="0"/>
              </a:spcAft>
              <a:buNone/>
            </a:pPr>
            <a:r>
              <a:rPr lang="en-US" sz="1800" dirty="0"/>
              <a:t>Aliases:  www.facebook.com</a:t>
            </a:r>
          </a:p>
          <a:p>
            <a:pPr marL="0" indent="0">
              <a:spcBef>
                <a:spcPts val="0"/>
              </a:spcBef>
              <a:spcAft>
                <a:spcPts val="0"/>
              </a:spcAft>
              <a:buNone/>
            </a:pPr>
            <a:r>
              <a:rPr lang="en-US" sz="1800" dirty="0"/>
              <a:t> </a:t>
            </a:r>
          </a:p>
        </p:txBody>
      </p:sp>
      <p:sp>
        <p:nvSpPr>
          <p:cNvPr id="2" name="Rectangle 1">
            <a:extLst>
              <a:ext uri="{FF2B5EF4-FFF2-40B4-BE49-F238E27FC236}">
                <a16:creationId xmlns:a16="http://schemas.microsoft.com/office/drawing/2014/main" id="{85E81861-C121-4A68-B205-BF5D6A2690B7}"/>
              </a:ext>
            </a:extLst>
          </p:cNvPr>
          <p:cNvSpPr/>
          <p:nvPr/>
        </p:nvSpPr>
        <p:spPr>
          <a:xfrm>
            <a:off x="4572000" y="810406"/>
            <a:ext cx="4572000" cy="4539704"/>
          </a:xfrm>
          <a:prstGeom prst="rect">
            <a:avLst/>
          </a:prstGeom>
        </p:spPr>
        <p:txBody>
          <a:bodyPr>
            <a:spAutoFit/>
          </a:bodyPr>
          <a:lstStyle/>
          <a:p>
            <a:pPr lvl="0" defTabSz="684213">
              <a:spcBef>
                <a:spcPts val="0"/>
              </a:spcBef>
              <a:spcAft>
                <a:spcPts val="0"/>
              </a:spcAft>
              <a:buClr>
                <a:srgbClr val="58585B"/>
              </a:buClr>
              <a:buSzPct val="90000"/>
            </a:pPr>
            <a:r>
              <a:rPr lang="en-US" dirty="0">
                <a:solidFill>
                  <a:srgbClr val="000000"/>
                </a:solidFill>
                <a:latin typeface="Arial"/>
                <a:ea typeface="ＭＳ Ｐゴシック" charset="0"/>
              </a:rPr>
              <a:t>&gt;</a:t>
            </a:r>
            <a:r>
              <a:rPr lang="en-US" dirty="0" err="1">
                <a:solidFill>
                  <a:srgbClr val="000000"/>
                </a:solidFill>
                <a:latin typeface="Arial"/>
                <a:ea typeface="ＭＳ Ｐゴシック" charset="0"/>
              </a:rPr>
              <a:t>nslookup</a:t>
            </a:r>
            <a:r>
              <a:rPr lang="en-US" dirty="0">
                <a:solidFill>
                  <a:srgbClr val="000000"/>
                </a:solidFill>
                <a:latin typeface="Arial"/>
                <a:ea typeface="ＭＳ Ｐゴシック" charset="0"/>
              </a:rPr>
              <a:t> 74.125.206.27</a:t>
            </a:r>
          </a:p>
          <a:p>
            <a:pPr lvl="0" defTabSz="684213">
              <a:spcBef>
                <a:spcPts val="0"/>
              </a:spcBef>
              <a:spcAft>
                <a:spcPts val="0"/>
              </a:spcAft>
              <a:buClr>
                <a:srgbClr val="58585B"/>
              </a:buClr>
              <a:buSzPct val="90000"/>
            </a:pPr>
            <a:r>
              <a:rPr lang="en-US" dirty="0">
                <a:solidFill>
                  <a:srgbClr val="000000"/>
                </a:solidFill>
                <a:latin typeface="Arial"/>
                <a:ea typeface="ＭＳ Ｐゴシック" charset="0"/>
              </a:rPr>
              <a:t>Server:  uranus.intra.net.ase.ro</a:t>
            </a:r>
          </a:p>
          <a:p>
            <a:pPr lvl="0" defTabSz="684213">
              <a:spcBef>
                <a:spcPts val="0"/>
              </a:spcBef>
              <a:spcAft>
                <a:spcPts val="0"/>
              </a:spcAft>
              <a:buClr>
                <a:srgbClr val="58585B"/>
              </a:buClr>
              <a:buSzPct val="90000"/>
            </a:pPr>
            <a:r>
              <a:rPr lang="en-US" dirty="0">
                <a:solidFill>
                  <a:srgbClr val="000000"/>
                </a:solidFill>
                <a:latin typeface="Arial"/>
                <a:ea typeface="ＭＳ Ｐゴシック" charset="0"/>
              </a:rPr>
              <a:t>Address:  192.168.3.10</a:t>
            </a:r>
          </a:p>
          <a:p>
            <a:pPr lvl="0" defTabSz="684213">
              <a:spcBef>
                <a:spcPts val="0"/>
              </a:spcBef>
              <a:spcAft>
                <a:spcPts val="0"/>
              </a:spcAft>
              <a:buClr>
                <a:srgbClr val="58585B"/>
              </a:buClr>
              <a:buSzPct val="90000"/>
            </a:pPr>
            <a:endParaRPr lang="en-US" dirty="0">
              <a:solidFill>
                <a:srgbClr val="000000"/>
              </a:solidFill>
              <a:latin typeface="Arial"/>
              <a:ea typeface="ＭＳ Ｐゴシック" charset="0"/>
            </a:endParaRPr>
          </a:p>
          <a:p>
            <a:pPr lvl="0" defTabSz="684213">
              <a:spcBef>
                <a:spcPts val="0"/>
              </a:spcBef>
              <a:spcAft>
                <a:spcPts val="0"/>
              </a:spcAft>
              <a:buClr>
                <a:srgbClr val="58585B"/>
              </a:buClr>
              <a:buSzPct val="90000"/>
            </a:pPr>
            <a:r>
              <a:rPr lang="en-US" dirty="0">
                <a:solidFill>
                  <a:srgbClr val="000000"/>
                </a:solidFill>
                <a:latin typeface="Arial"/>
                <a:ea typeface="ＭＳ Ｐゴシック" charset="0"/>
              </a:rPr>
              <a:t>Name:    wk-in-f27.</a:t>
            </a:r>
            <a:r>
              <a:rPr lang="en-US" b="1" dirty="0">
                <a:solidFill>
                  <a:srgbClr val="000000"/>
                </a:solidFill>
                <a:latin typeface="Arial"/>
                <a:ea typeface="ＭＳ Ｐゴシック" charset="0"/>
              </a:rPr>
              <a:t>1e100</a:t>
            </a:r>
            <a:r>
              <a:rPr lang="en-US" dirty="0">
                <a:solidFill>
                  <a:srgbClr val="000000"/>
                </a:solidFill>
                <a:latin typeface="Arial"/>
                <a:ea typeface="ＭＳ Ｐゴシック" charset="0"/>
              </a:rPr>
              <a:t>.net</a:t>
            </a:r>
          </a:p>
          <a:p>
            <a:pPr lvl="0" defTabSz="684213">
              <a:spcBef>
                <a:spcPts val="0"/>
              </a:spcBef>
              <a:spcAft>
                <a:spcPts val="0"/>
              </a:spcAft>
              <a:buClr>
                <a:srgbClr val="58585B"/>
              </a:buClr>
              <a:buSzPct val="90000"/>
            </a:pPr>
            <a:r>
              <a:rPr lang="en-US" dirty="0">
                <a:solidFill>
                  <a:srgbClr val="000000"/>
                </a:solidFill>
                <a:latin typeface="Arial"/>
                <a:ea typeface="ＭＳ Ｐゴシック" charset="0"/>
              </a:rPr>
              <a:t>Address:  74.125.206.27</a:t>
            </a:r>
          </a:p>
          <a:p>
            <a:pPr lvl="0" defTabSz="684213">
              <a:spcBef>
                <a:spcPts val="600"/>
              </a:spcBef>
              <a:spcAft>
                <a:spcPts val="600"/>
              </a:spcAft>
              <a:buClr>
                <a:srgbClr val="58585B"/>
              </a:buClr>
              <a:buSzPct val="90000"/>
            </a:pPr>
            <a:endParaRPr lang="en-US" dirty="0">
              <a:solidFill>
                <a:srgbClr val="000000"/>
              </a:solidFill>
              <a:latin typeface="Arial"/>
              <a:ea typeface="ＭＳ Ｐゴシック" charset="0"/>
            </a:endParaRPr>
          </a:p>
          <a:p>
            <a:pPr lvl="0" defTabSz="684213">
              <a:spcBef>
                <a:spcPts val="600"/>
              </a:spcBef>
              <a:spcAft>
                <a:spcPts val="600"/>
              </a:spcAft>
              <a:buClr>
                <a:srgbClr val="58585B"/>
              </a:buClr>
              <a:buSzPct val="90000"/>
            </a:pPr>
            <a:r>
              <a:rPr lang="en-US" dirty="0">
                <a:solidFill>
                  <a:srgbClr val="000000"/>
                </a:solidFill>
                <a:latin typeface="Arial"/>
                <a:ea typeface="ＭＳ Ｐゴシック" charset="0"/>
              </a:rPr>
              <a:t>gmail.com</a:t>
            </a:r>
          </a:p>
          <a:p>
            <a:pPr lvl="0" defTabSz="684213">
              <a:spcBef>
                <a:spcPts val="600"/>
              </a:spcBef>
              <a:spcAft>
                <a:spcPts val="600"/>
              </a:spcAft>
              <a:buClr>
                <a:srgbClr val="58585B"/>
              </a:buClr>
              <a:buSzPct val="90000"/>
            </a:pPr>
            <a:r>
              <a:rPr lang="en-US" dirty="0">
                <a:solidFill>
                  <a:srgbClr val="000000"/>
                </a:solidFill>
                <a:latin typeface="Arial"/>
                <a:ea typeface="ＭＳ Ｐゴシック" charset="0"/>
              </a:rPr>
              <a:t>    └── MX → gmail-smtp-in.l.google.com</a:t>
            </a:r>
          </a:p>
          <a:p>
            <a:pPr lvl="0" defTabSz="684213">
              <a:spcBef>
                <a:spcPts val="600"/>
              </a:spcBef>
              <a:spcAft>
                <a:spcPts val="600"/>
              </a:spcAft>
              <a:buClr>
                <a:srgbClr val="58585B"/>
              </a:buClr>
              <a:buSzPct val="90000"/>
            </a:pPr>
            <a:r>
              <a:rPr lang="en-US" dirty="0">
                <a:solidFill>
                  <a:srgbClr val="000000"/>
                </a:solidFill>
                <a:latin typeface="Arial"/>
                <a:ea typeface="ＭＳ Ｐゴシック" charset="0"/>
              </a:rPr>
              <a:t>                  └── A → 74.125.206.27</a:t>
            </a:r>
          </a:p>
          <a:p>
            <a:pPr lvl="0" defTabSz="684213">
              <a:spcBef>
                <a:spcPts val="600"/>
              </a:spcBef>
              <a:spcAft>
                <a:spcPts val="600"/>
              </a:spcAft>
              <a:buClr>
                <a:srgbClr val="58585B"/>
              </a:buClr>
              <a:buSzPct val="90000"/>
            </a:pPr>
            <a:r>
              <a:rPr lang="en-US" dirty="0">
                <a:solidFill>
                  <a:srgbClr val="000000"/>
                </a:solidFill>
                <a:latin typeface="Arial"/>
                <a:ea typeface="ＭＳ Ｐゴシック" charset="0"/>
              </a:rPr>
              <a:t>                              └── PTR → wk-in-f27.1e100.net (Google!)</a:t>
            </a:r>
          </a:p>
          <a:p>
            <a:pPr lvl="0" defTabSz="684213">
              <a:spcBef>
                <a:spcPts val="600"/>
              </a:spcBef>
              <a:spcAft>
                <a:spcPts val="600"/>
              </a:spcAft>
              <a:buClr>
                <a:srgbClr val="58585B"/>
              </a:buClr>
              <a:buSzPct val="90000"/>
            </a:pPr>
            <a:endParaRPr lang="en-US" dirty="0">
              <a:solidFill>
                <a:srgbClr val="000000"/>
              </a:solidFill>
              <a:latin typeface="Arial"/>
              <a:ea typeface="ＭＳ Ｐゴシック" charset="0"/>
            </a:endParaRPr>
          </a:p>
        </p:txBody>
      </p:sp>
    </p:spTree>
    <p:custDataLst>
      <p:tags r:id="rId1"/>
    </p:custDataLst>
    <p:extLst>
      <p:ext uri="{BB962C8B-B14F-4D97-AF65-F5344CB8AC3E}">
        <p14:creationId xmlns:p14="http://schemas.microsoft.com/office/powerpoint/2010/main" val="204598972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a:latin typeface="Arial" charset="0"/>
              </a:rPr>
              <a:t>IP Addressing Services</a:t>
            </a:r>
            <a:br>
              <a:rPr lang="en-US" altLang="en-US"/>
            </a:br>
            <a:r>
              <a:rPr lang="en-US" altLang="en-US"/>
              <a:t>Practice – Observe DNS Resolution</a:t>
            </a:r>
            <a:endParaRPr lang="en-US" altLang="en-US" dirty="0"/>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734206"/>
            <a:ext cx="5064978" cy="4227420"/>
          </a:xfrm>
        </p:spPr>
        <p:txBody>
          <a:bodyPr/>
          <a:lstStyle/>
          <a:p>
            <a:pPr marL="0" indent="0">
              <a:spcBef>
                <a:spcPts val="0"/>
              </a:spcBef>
              <a:spcAft>
                <a:spcPts val="0"/>
              </a:spcAft>
              <a:buNone/>
            </a:pPr>
            <a:r>
              <a:rPr lang="en-US" sz="1800" dirty="0"/>
              <a:t>SOA=Start of Authority – an “id card” of the DNS zone</a:t>
            </a:r>
          </a:p>
          <a:p>
            <a:pPr marL="0" indent="0">
              <a:spcBef>
                <a:spcPts val="0"/>
              </a:spcBef>
              <a:spcAft>
                <a:spcPts val="0"/>
              </a:spcAft>
              <a:buNone/>
            </a:pPr>
            <a:r>
              <a:rPr lang="en-US" sz="1800" dirty="0" err="1"/>
              <a:t>nslookup</a:t>
            </a:r>
            <a:r>
              <a:rPr lang="en-US" sz="1800" dirty="0"/>
              <a:t> -type=SOA google.com</a:t>
            </a:r>
          </a:p>
          <a:p>
            <a:pPr marL="0" indent="0">
              <a:spcBef>
                <a:spcPts val="0"/>
              </a:spcBef>
              <a:spcAft>
                <a:spcPts val="0"/>
              </a:spcAft>
              <a:buNone/>
            </a:pPr>
            <a:r>
              <a:rPr lang="en-US" sz="1800" dirty="0"/>
              <a:t>Server:  </a:t>
            </a:r>
            <a:r>
              <a:rPr lang="en-US" sz="1800" dirty="0" err="1"/>
              <a:t>UnKnown</a:t>
            </a:r>
            <a:endParaRPr lang="en-US" sz="1800" dirty="0"/>
          </a:p>
          <a:p>
            <a:pPr marL="0" indent="0">
              <a:spcBef>
                <a:spcPts val="0"/>
              </a:spcBef>
              <a:spcAft>
                <a:spcPts val="0"/>
              </a:spcAft>
              <a:buNone/>
            </a:pPr>
            <a:r>
              <a:rPr lang="en-US" sz="1800" dirty="0"/>
              <a:t>Address:  100.100.1.1</a:t>
            </a:r>
          </a:p>
          <a:p>
            <a:pPr marL="0" indent="0">
              <a:spcBef>
                <a:spcPts val="0"/>
              </a:spcBef>
              <a:spcAft>
                <a:spcPts val="0"/>
              </a:spcAft>
              <a:buNone/>
            </a:pPr>
            <a:endParaRPr lang="en-US" sz="1800" dirty="0"/>
          </a:p>
          <a:p>
            <a:pPr marL="0" indent="0">
              <a:spcBef>
                <a:spcPts val="0"/>
              </a:spcBef>
              <a:spcAft>
                <a:spcPts val="0"/>
              </a:spcAft>
              <a:buNone/>
            </a:pPr>
            <a:r>
              <a:rPr lang="en-US" sz="1800" dirty="0"/>
              <a:t>Non-authoritative answer:</a:t>
            </a:r>
          </a:p>
          <a:p>
            <a:pPr marL="0" indent="0">
              <a:spcBef>
                <a:spcPts val="0"/>
              </a:spcBef>
              <a:spcAft>
                <a:spcPts val="0"/>
              </a:spcAft>
              <a:buNone/>
            </a:pPr>
            <a:r>
              <a:rPr lang="en-US" sz="1800" dirty="0"/>
              <a:t>google.com</a:t>
            </a:r>
          </a:p>
          <a:p>
            <a:pPr marL="0" indent="0">
              <a:spcBef>
                <a:spcPts val="0"/>
              </a:spcBef>
              <a:spcAft>
                <a:spcPts val="0"/>
              </a:spcAft>
              <a:buNone/>
            </a:pPr>
            <a:r>
              <a:rPr lang="en-US" sz="1800" dirty="0"/>
              <a:t>        primary name server = ns1.google.com</a:t>
            </a:r>
          </a:p>
          <a:p>
            <a:pPr marL="0" indent="0">
              <a:spcBef>
                <a:spcPts val="0"/>
              </a:spcBef>
              <a:spcAft>
                <a:spcPts val="0"/>
              </a:spcAft>
              <a:buNone/>
            </a:pPr>
            <a:r>
              <a:rPr lang="en-US" sz="1800" dirty="0"/>
              <a:t>        responsible mail </a:t>
            </a:r>
            <a:r>
              <a:rPr lang="en-US" sz="1800" dirty="0" err="1"/>
              <a:t>addr</a:t>
            </a:r>
            <a:r>
              <a:rPr lang="en-US" sz="1800" dirty="0"/>
              <a:t> = dns-admin.google.com</a:t>
            </a:r>
          </a:p>
          <a:p>
            <a:pPr marL="0" indent="0">
              <a:spcBef>
                <a:spcPts val="0"/>
              </a:spcBef>
              <a:spcAft>
                <a:spcPts val="0"/>
              </a:spcAft>
              <a:buNone/>
            </a:pPr>
            <a:r>
              <a:rPr lang="en-US" sz="1800" dirty="0"/>
              <a:t>        serial  = 879543655</a:t>
            </a:r>
          </a:p>
          <a:p>
            <a:pPr marL="0" indent="0">
              <a:spcBef>
                <a:spcPts val="0"/>
              </a:spcBef>
              <a:spcAft>
                <a:spcPts val="0"/>
              </a:spcAft>
              <a:buNone/>
            </a:pPr>
            <a:r>
              <a:rPr lang="en-US" sz="1800" dirty="0"/>
              <a:t>        refresh = 900 (15 mins)</a:t>
            </a:r>
          </a:p>
          <a:p>
            <a:pPr marL="0" indent="0">
              <a:spcBef>
                <a:spcPts val="0"/>
              </a:spcBef>
              <a:spcAft>
                <a:spcPts val="0"/>
              </a:spcAft>
              <a:buNone/>
            </a:pPr>
            <a:r>
              <a:rPr lang="en-US" sz="1800" dirty="0"/>
              <a:t>        retry   = 900 (15 mins)</a:t>
            </a:r>
          </a:p>
          <a:p>
            <a:pPr marL="0" indent="0">
              <a:spcBef>
                <a:spcPts val="0"/>
              </a:spcBef>
              <a:spcAft>
                <a:spcPts val="0"/>
              </a:spcAft>
              <a:buNone/>
            </a:pPr>
            <a:r>
              <a:rPr lang="en-US" sz="1800" dirty="0"/>
              <a:t>        expire  = 1800 (30 mins)</a:t>
            </a:r>
          </a:p>
          <a:p>
            <a:pPr marL="0" indent="0">
              <a:spcBef>
                <a:spcPts val="0"/>
              </a:spcBef>
              <a:spcAft>
                <a:spcPts val="0"/>
              </a:spcAft>
              <a:buNone/>
            </a:pPr>
            <a:r>
              <a:rPr lang="en-US" sz="1800" dirty="0"/>
              <a:t>        default TTL = 60 (1 min) </a:t>
            </a:r>
          </a:p>
        </p:txBody>
      </p:sp>
      <p:sp>
        <p:nvSpPr>
          <p:cNvPr id="3" name="Rectangle 2">
            <a:extLst>
              <a:ext uri="{FF2B5EF4-FFF2-40B4-BE49-F238E27FC236}">
                <a16:creationId xmlns:a16="http://schemas.microsoft.com/office/drawing/2014/main" id="{D2BC4626-127A-4FA4-B306-81E67F11F01F}"/>
              </a:ext>
            </a:extLst>
          </p:cNvPr>
          <p:cNvSpPr/>
          <p:nvPr/>
        </p:nvSpPr>
        <p:spPr>
          <a:xfrm>
            <a:off x="4798176" y="810405"/>
            <a:ext cx="4432088" cy="3754874"/>
          </a:xfrm>
          <a:prstGeom prst="rect">
            <a:avLst/>
          </a:prstGeom>
        </p:spPr>
        <p:txBody>
          <a:bodyPr wrap="square">
            <a:spAutoFit/>
          </a:bodyPr>
          <a:lstStyle/>
          <a:p>
            <a:r>
              <a:rPr lang="en-US" sz="1700" b="1" dirty="0"/>
              <a:t>primary name server</a:t>
            </a:r>
            <a:r>
              <a:rPr lang="en-US" sz="1700" dirty="0"/>
              <a:t> = master DNS </a:t>
            </a:r>
          </a:p>
          <a:p>
            <a:r>
              <a:rPr lang="en-US" sz="1700" dirty="0"/>
              <a:t>google server </a:t>
            </a:r>
          </a:p>
          <a:p>
            <a:r>
              <a:rPr lang="en-US" sz="1700" b="1" dirty="0"/>
              <a:t>dns-admin.google.com</a:t>
            </a:r>
            <a:r>
              <a:rPr lang="en-US" sz="1700" dirty="0"/>
              <a:t> = DNS admin </a:t>
            </a:r>
          </a:p>
          <a:p>
            <a:r>
              <a:rPr lang="en-US" sz="1700" dirty="0"/>
              <a:t>email</a:t>
            </a:r>
          </a:p>
          <a:p>
            <a:r>
              <a:rPr lang="en-US" sz="1700" b="1" dirty="0"/>
              <a:t>s</a:t>
            </a:r>
            <a:r>
              <a:rPr lang="ro-RO" sz="1700" b="1" dirty="0" err="1"/>
              <a:t>erial</a:t>
            </a:r>
            <a:r>
              <a:rPr lang="en-US" sz="1700" dirty="0"/>
              <a:t> – DNS zone version</a:t>
            </a:r>
          </a:p>
          <a:p>
            <a:r>
              <a:rPr lang="en-US" sz="1700" b="1" dirty="0"/>
              <a:t>refresh</a:t>
            </a:r>
            <a:r>
              <a:rPr lang="en-US" sz="1700" dirty="0"/>
              <a:t> – how often the check is done</a:t>
            </a:r>
          </a:p>
          <a:p>
            <a:r>
              <a:rPr lang="en-US" sz="1700" dirty="0"/>
              <a:t>relative to primary server</a:t>
            </a:r>
          </a:p>
          <a:p>
            <a:r>
              <a:rPr lang="en-US" sz="1700" b="1" dirty="0"/>
              <a:t>retry</a:t>
            </a:r>
            <a:r>
              <a:rPr lang="en-US" sz="1700" dirty="0"/>
              <a:t> – if primary server is not responding, </a:t>
            </a:r>
          </a:p>
          <a:p>
            <a:r>
              <a:rPr lang="en-US" sz="1700" dirty="0"/>
              <a:t>how often is done the retry</a:t>
            </a:r>
          </a:p>
          <a:p>
            <a:r>
              <a:rPr lang="en-US" sz="1700" b="1" dirty="0"/>
              <a:t>expire</a:t>
            </a:r>
            <a:r>
              <a:rPr lang="en-US" sz="1700" dirty="0"/>
              <a:t> – the period after the information is </a:t>
            </a:r>
          </a:p>
          <a:p>
            <a:r>
              <a:rPr lang="en-US" sz="1700" dirty="0"/>
              <a:t>considered expired, if the primary server </a:t>
            </a:r>
          </a:p>
          <a:p>
            <a:r>
              <a:rPr lang="en-US" sz="1700" dirty="0"/>
              <a:t>doesn’t respond</a:t>
            </a:r>
          </a:p>
          <a:p>
            <a:r>
              <a:rPr lang="en-US" sz="1700" b="1" dirty="0"/>
              <a:t>default TTL</a:t>
            </a:r>
            <a:r>
              <a:rPr lang="en-US" sz="1700" dirty="0"/>
              <a:t> – how much time other servers </a:t>
            </a:r>
          </a:p>
          <a:p>
            <a:r>
              <a:rPr lang="en-US" sz="1700" dirty="0"/>
              <a:t>can keep the information in cache</a:t>
            </a:r>
            <a:endParaRPr lang="ro-RO" sz="1700" dirty="0"/>
          </a:p>
        </p:txBody>
      </p:sp>
    </p:spTree>
    <p:custDataLst>
      <p:tags r:id="rId1"/>
    </p:custDataLst>
    <p:extLst>
      <p:ext uri="{BB962C8B-B14F-4D97-AF65-F5344CB8AC3E}">
        <p14:creationId xmlns:p14="http://schemas.microsoft.com/office/powerpoint/2010/main" val="376469233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15 : Application Layer</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3865833"/>
              </p:ext>
            </p:extLst>
          </p:nvPr>
        </p:nvGraphicFramePr>
        <p:xfrm>
          <a:off x="977602" y="702310"/>
          <a:ext cx="7188796" cy="3632183"/>
        </p:xfrm>
        <a:graphic>
          <a:graphicData uri="http://schemas.openxmlformats.org/drawingml/2006/table">
            <a:tbl>
              <a:tblPr firstRow="1" bandRow="1">
                <a:tableStyleId>{F5AB1C69-6EDB-4FF4-983F-18BD219EF322}</a:tableStyleId>
              </a:tblPr>
              <a:tblGrid>
                <a:gridCol w="3490226">
                  <a:extLst>
                    <a:ext uri="{9D8B030D-6E8A-4147-A177-3AD203B41FA5}">
                      <a16:colId xmlns:a16="http://schemas.microsoft.com/office/drawing/2014/main" val="2731093094"/>
                    </a:ext>
                  </a:extLst>
                </a:gridCol>
                <a:gridCol w="3698570">
                  <a:extLst>
                    <a:ext uri="{9D8B030D-6E8A-4147-A177-3AD203B41FA5}">
                      <a16:colId xmlns:a16="http://schemas.microsoft.com/office/drawing/2014/main" val="2353496225"/>
                    </a:ext>
                  </a:extLst>
                </a:gridCol>
              </a:tblGrid>
              <a:tr h="3632183">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Application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Presentation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Session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Client-server model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Peer-to-peer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Locator (URL)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Identifiers (URI)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HTTP/HTTPS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PUT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SMTP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b="0" dirty="0">
                          <a:solidFill>
                            <a:schemeClr val="tx1"/>
                          </a:solidFill>
                          <a:latin typeface="+mn-lt"/>
                        </a:rPr>
                        <a:t>IMAP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Domain Name Service (DNS)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Fully-Qualified Domain Names (FQDNs)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nslookup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Dynamic Host Configuration Protocol (DHCP)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DHCPDISCOVER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DHCPOFFER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DHCPREQUEST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DHCPACK</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Server Message Block (SMB)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36728" y="600535"/>
            <a:ext cx="4694063" cy="4303163"/>
          </a:xfrm>
        </p:spPr>
        <p:txBody>
          <a:bodyPr/>
          <a:lstStyle/>
          <a:p>
            <a:pPr marL="0" indent="0">
              <a:buNone/>
            </a:pPr>
            <a:r>
              <a:rPr lang="en-US" sz="1600" dirty="0"/>
              <a:t>The presentation layer has three primary functions:</a:t>
            </a:r>
          </a:p>
          <a:p>
            <a:pPr lvl="2">
              <a:buFont typeface="Arial" panose="020B0604020202020204" pitchFamily="34" charset="0"/>
              <a:buChar char="•"/>
            </a:pPr>
            <a:r>
              <a:rPr lang="en-US" sz="1600" dirty="0"/>
              <a:t>Formatting, or presenting, data at the source device into a compatible format for receipt by the destination device</a:t>
            </a:r>
          </a:p>
          <a:p>
            <a:pPr lvl="2">
              <a:buFont typeface="Arial" panose="020B0604020202020204" pitchFamily="34" charset="0"/>
              <a:buChar char="•"/>
            </a:pPr>
            <a:r>
              <a:rPr lang="en-US" sz="1600" dirty="0"/>
              <a:t>Compressing data in a way that can be decompressed by the destination device</a:t>
            </a:r>
          </a:p>
          <a:p>
            <a:pPr lvl="2">
              <a:buFont typeface="Arial" panose="020B0604020202020204" pitchFamily="34" charset="0"/>
              <a:buChar char="•"/>
            </a:pPr>
            <a:r>
              <a:rPr lang="en-US" sz="1600" dirty="0"/>
              <a:t>Encrypting data for transmission and decrypting data upon receipt</a:t>
            </a:r>
          </a:p>
          <a:p>
            <a:pPr marL="0" indent="0">
              <a:buNone/>
            </a:pPr>
            <a:r>
              <a:rPr lang="en-US" sz="1600" dirty="0"/>
              <a:t>The session layer functions:</a:t>
            </a:r>
          </a:p>
          <a:p>
            <a:pPr lvl="3">
              <a:buFont typeface="Arial" panose="020B0604020202020204" pitchFamily="34" charset="0"/>
              <a:buChar char="•"/>
            </a:pPr>
            <a:r>
              <a:rPr lang="en-US" sz="1600" dirty="0"/>
              <a:t>It creates and maintains dialogs between source and destination applications. </a:t>
            </a:r>
          </a:p>
          <a:p>
            <a:pPr lvl="3">
              <a:buFont typeface="Arial" panose="020B0604020202020204" pitchFamily="34" charset="0"/>
              <a:buChar char="•"/>
            </a:pPr>
            <a:r>
              <a:rPr lang="en-US" sz="16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306" y="1385300"/>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sz="1700" dirty="0"/>
              <a:t>Client and server processes are considered to be in the application layer.</a:t>
            </a:r>
          </a:p>
          <a:p>
            <a:pPr>
              <a:buFont typeface="Arial" panose="020B0604020202020204" pitchFamily="34" charset="0"/>
              <a:buChar char="•"/>
            </a:pPr>
            <a:r>
              <a:rPr lang="en-US" sz="1700" dirty="0"/>
              <a:t>In the client/server model, the device requesting the information is called a client and the device responding to the request is called a server.</a:t>
            </a:r>
          </a:p>
          <a:p>
            <a:pPr>
              <a:buFont typeface="Arial" panose="020B0604020202020204" pitchFamily="34" charset="0"/>
              <a:buChar char="•"/>
            </a:pPr>
            <a:r>
              <a:rPr lang="en-US" sz="1700" dirty="0"/>
              <a:t>Application layer protocols describe the format of the requests and responses between clients and servers.</a:t>
            </a:r>
          </a:p>
          <a:p>
            <a:pPr>
              <a:buFont typeface="Arial" panose="020B0604020202020204" pitchFamily="34" charset="0"/>
              <a:buChar char="•"/>
            </a:pPr>
            <a:endParaRPr lang="en-US" sz="1700" dirty="0"/>
          </a:p>
          <a:p>
            <a:pPr>
              <a:buFont typeface="Arial" panose="020B0604020202020204" pitchFamily="34" charset="0"/>
              <a:buChar char="•"/>
            </a:pPr>
            <a:endParaRPr lang="en-US" sz="1700"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0248" y="2646178"/>
            <a:ext cx="6103503" cy="257175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sz="1700"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sz="1700" dirty="0"/>
              <a:t>Every connected end device (known as a peer) can function as both a server and a client.</a:t>
            </a:r>
          </a:p>
          <a:p>
            <a:pPr>
              <a:spcAft>
                <a:spcPts val="100"/>
              </a:spcAft>
              <a:buFont typeface="Arial" panose="020B0604020202020204" pitchFamily="34" charset="0"/>
              <a:buChar char="•"/>
            </a:pPr>
            <a:r>
              <a:rPr lang="en-US" sz="1700" dirty="0"/>
              <a:t>One computer might assume the role of server for one transaction while simultaneously serving as a client for another. The roles of client and server are set on a per request basis.</a:t>
            </a:r>
          </a:p>
          <a:p>
            <a:pPr marL="0" indent="0">
              <a:buNone/>
            </a:pPr>
            <a:endParaRPr lang="en-US" sz="1700"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9275" y="3559501"/>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sz="1800" dirty="0"/>
              <a:t>A P2P application allows a device to act as both a client and a server within the same communication.</a:t>
            </a:r>
          </a:p>
          <a:p>
            <a:pPr>
              <a:buFont typeface="Arial" panose="020B0604020202020204" pitchFamily="34" charset="0"/>
              <a:buChar char="•"/>
            </a:pPr>
            <a:r>
              <a:rPr lang="en-US" sz="1800" dirty="0"/>
              <a:t>Some P2P applications use a hybrid system where each peer accesses an index server to get the location of a resource stored on another peer.</a:t>
            </a:r>
          </a:p>
          <a:p>
            <a:pPr>
              <a:buFont typeface="Arial" panose="020B0604020202020204" pitchFamily="34" charset="0"/>
              <a:buChar char="•"/>
            </a:pPr>
            <a:endParaRPr lang="en-US" sz="1800" dirty="0"/>
          </a:p>
          <a:p>
            <a:pPr>
              <a:buFont typeface="Arial" panose="020B0604020202020204" pitchFamily="34" charset="0"/>
              <a:buChar char="•"/>
            </a:pPr>
            <a:endParaRPr lang="en-US" altLang="ja-JP" sz="1800"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7042" y="2211572"/>
            <a:ext cx="4989915" cy="2931928"/>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8663</TotalTime>
  <Words>3506</Words>
  <Application>Microsoft Office PowerPoint</Application>
  <PresentationFormat>On-screen Show (16:9)</PresentationFormat>
  <Paragraphs>379</Paragraphs>
  <Slides>37</Slides>
  <Notes>37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ＭＳ Ｐゴシック</vt:lpstr>
      <vt:lpstr>Arial</vt:lpstr>
      <vt:lpstr>Calibri</vt:lpstr>
      <vt:lpstr>CiscoSans</vt:lpstr>
      <vt:lpstr>CiscoSans ExtraLight</vt:lpstr>
      <vt:lpstr>CiscoSans Thin</vt:lpstr>
      <vt:lpstr>Times New Roman</vt:lpstr>
      <vt:lpstr>Wingdings</vt:lpstr>
      <vt:lpstr>Default Theme</vt:lpstr>
      <vt:lpstr>Lecture 4: Application Layer</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 P2P Comparison</vt:lpstr>
      <vt:lpstr> P2P Advantages vs Disadvantages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Practice – Observe DNS Resolution</vt:lpstr>
      <vt:lpstr>IP Addressing Services Practice – Observe DNS Resolution</vt:lpstr>
      <vt:lpstr>IP Addressing Services Practice – Observe DNS Resolution</vt:lpstr>
      <vt:lpstr>IP Addressing Services Practice – Observe DNS Resolution</vt:lpstr>
      <vt:lpstr>15.5 File Sharing Services</vt:lpstr>
      <vt:lpstr>File Sharing Services File Transfer Protocol</vt:lpstr>
      <vt:lpstr>File Sharing Services Server Message Block</vt:lpstr>
      <vt:lpstr>Module 15 : Application Layer New Terms and Commands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Administrator</cp:lastModifiedBy>
  <cp:revision>331</cp:revision>
  <dcterms:created xsi:type="dcterms:W3CDTF">2019-10-18T06:21:22Z</dcterms:created>
  <dcterms:modified xsi:type="dcterms:W3CDTF">2026-03-11T11:26:00Z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